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29" autoAdjust="0"/>
  </p:normalViewPr>
  <p:slideViewPr>
    <p:cSldViewPr>
      <p:cViewPr>
        <p:scale>
          <a:sx n="79" d="100"/>
          <a:sy n="79" d="100"/>
        </p:scale>
        <p:origin x="-154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84C1-F06F-4DEE-BA12-BEEF6CAD7CB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D397-4182-43F8-BA6E-87021C3B0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86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84C1-F06F-4DEE-BA12-BEEF6CAD7CB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D397-4182-43F8-BA6E-87021C3B0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12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84C1-F06F-4DEE-BA12-BEEF6CAD7CB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D397-4182-43F8-BA6E-87021C3B0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7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84C1-F06F-4DEE-BA12-BEEF6CAD7CB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D397-4182-43F8-BA6E-87021C3B0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20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84C1-F06F-4DEE-BA12-BEEF6CAD7CB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D397-4182-43F8-BA6E-87021C3B0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59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84C1-F06F-4DEE-BA12-BEEF6CAD7CB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D397-4182-43F8-BA6E-87021C3B0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23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84C1-F06F-4DEE-BA12-BEEF6CAD7CB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D397-4182-43F8-BA6E-87021C3B0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36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84C1-F06F-4DEE-BA12-BEEF6CAD7CB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D397-4182-43F8-BA6E-87021C3B0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95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84C1-F06F-4DEE-BA12-BEEF6CAD7CB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D397-4182-43F8-BA6E-87021C3B0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1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84C1-F06F-4DEE-BA12-BEEF6CAD7CB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D397-4182-43F8-BA6E-87021C3B0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29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84C1-F06F-4DEE-BA12-BEEF6CAD7CB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D397-4182-43F8-BA6E-87021C3B0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70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184C1-F06F-4DEE-BA12-BEEF6CAD7CB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5D397-4182-43F8-BA6E-87021C3B0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3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 t="26963" r="42172" b="16407"/>
          <a:stretch/>
        </p:blipFill>
        <p:spPr bwMode="auto">
          <a:xfrm>
            <a:off x="0" y="1218661"/>
            <a:ext cx="9145247" cy="563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032" y="1916832"/>
            <a:ext cx="8712968" cy="4032448"/>
          </a:xfrm>
          <a:solidFill>
            <a:schemeClr val="bg1">
              <a:alpha val="66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 b="1" dirty="0">
                <a:solidFill>
                  <a:srgbClr val="0066FF"/>
                </a:solidFill>
              </a:rPr>
              <a:t>Последовательность совместных действий аттестуемого педагога, администрации образовательной </a:t>
            </a:r>
            <a:r>
              <a:rPr lang="ru-RU" sz="3600" b="1" dirty="0" smtClean="0">
                <a:solidFill>
                  <a:srgbClr val="0066FF"/>
                </a:solidFill>
              </a:rPr>
              <a:t>организации, системного администратора  </a:t>
            </a:r>
            <a:r>
              <a:rPr lang="ru-RU" sz="3600" b="1" dirty="0">
                <a:solidFill>
                  <a:srgbClr val="0066FF"/>
                </a:solidFill>
              </a:rPr>
              <a:t>и эксперта по формированию и работе с отчетом </a:t>
            </a:r>
            <a:r>
              <a:rPr lang="ru-RU" sz="3600" b="1" dirty="0" smtClean="0">
                <a:solidFill>
                  <a:srgbClr val="0066FF"/>
                </a:solidFill>
              </a:rPr>
              <a:t>АСИОУ «</a:t>
            </a:r>
            <a:r>
              <a:rPr lang="ru-RU" sz="3600" b="1" dirty="0">
                <a:solidFill>
                  <a:srgbClr val="0066FF"/>
                </a:solidFill>
              </a:rPr>
              <a:t>Информация о профессиональной деятельности» </a:t>
            </a:r>
            <a:endParaRPr lang="ru-RU" sz="3600" dirty="0">
              <a:solidFill>
                <a:srgbClr val="0066FF"/>
              </a:solidFill>
            </a:endParaRPr>
          </a:p>
          <a:p>
            <a:pPr marL="808038" indent="-808038">
              <a:buNone/>
            </a:pPr>
            <a:endParaRPr lang="ru-RU" sz="3600" b="1" dirty="0">
              <a:solidFill>
                <a:srgbClr val="0066FF"/>
              </a:solidFill>
            </a:endParaRPr>
          </a:p>
          <a:p>
            <a:pPr marL="808038" indent="-808038">
              <a:buNone/>
            </a:pPr>
            <a:endParaRPr lang="ru-RU" sz="3600" b="1" dirty="0" smtClean="0">
              <a:solidFill>
                <a:srgbClr val="0066FF"/>
              </a:solidFill>
            </a:endParaRPr>
          </a:p>
          <a:p>
            <a:pPr marL="808038" indent="-808038">
              <a:buNone/>
            </a:pPr>
            <a:endParaRPr lang="ru-RU" sz="3600" b="1" dirty="0" smtClean="0">
              <a:solidFill>
                <a:srgbClr val="0066FF"/>
              </a:solidFill>
            </a:endParaRPr>
          </a:p>
          <a:p>
            <a:pPr marL="808038" indent="-808038">
              <a:buNone/>
            </a:pPr>
            <a:endParaRPr lang="ru-RU" sz="3600" b="1" dirty="0" smtClean="0">
              <a:solidFill>
                <a:srgbClr val="0066FF"/>
              </a:solidFill>
            </a:endParaRPr>
          </a:p>
          <a:p>
            <a:pPr marL="1163638" indent="-1163638">
              <a:buNone/>
            </a:pPr>
            <a:endParaRPr lang="ru-RU" sz="3600" b="1" dirty="0" smtClean="0">
              <a:solidFill>
                <a:srgbClr val="0066FF"/>
              </a:solidFill>
            </a:endParaRPr>
          </a:p>
          <a:p>
            <a:pPr marL="0" indent="0">
              <a:buNone/>
            </a:pPr>
            <a:endParaRPr lang="ru-RU" sz="3600" b="1" dirty="0" smtClean="0">
              <a:solidFill>
                <a:srgbClr val="0066FF"/>
              </a:solidFill>
            </a:endParaRPr>
          </a:p>
          <a:p>
            <a:pPr marL="0" indent="0">
              <a:buNone/>
            </a:pPr>
            <a:endParaRPr lang="ru-RU" sz="3600" b="1" dirty="0" smtClean="0">
              <a:solidFill>
                <a:srgbClr val="0066FF"/>
              </a:solidFill>
            </a:endParaRPr>
          </a:p>
          <a:p>
            <a:pPr marL="0" indent="0">
              <a:buNone/>
            </a:pPr>
            <a:endParaRPr lang="ru-RU" sz="3600" dirty="0">
              <a:solidFill>
                <a:srgbClr val="0066FF"/>
              </a:solidFill>
            </a:endParaRPr>
          </a:p>
          <a:p>
            <a:pPr marL="0" indent="0">
              <a:buNone/>
            </a:pPr>
            <a:endParaRPr lang="ru-RU" sz="3600" dirty="0">
              <a:solidFill>
                <a:srgbClr val="0066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" t="5817" r="7695" b="73518"/>
          <a:stretch/>
        </p:blipFill>
        <p:spPr bwMode="auto">
          <a:xfrm>
            <a:off x="-1" y="0"/>
            <a:ext cx="9144001" cy="121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7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1 этап. Администратор системы АСИОУ</a:t>
            </a:r>
          </a:p>
          <a:p>
            <a:pPr marL="1163638" indent="-1163638">
              <a:buNone/>
              <a:tabLst>
                <a:tab pos="1163638" algn="l"/>
              </a:tabLst>
            </a:pPr>
            <a:r>
              <a:rPr lang="ru-RU" sz="2400" b="1" dirty="0" smtClean="0">
                <a:solidFill>
                  <a:srgbClr val="0070C0"/>
                </a:solidFill>
              </a:rPr>
              <a:t>1-й шаг. </a:t>
            </a:r>
            <a:r>
              <a:rPr lang="ru-RU" sz="2400" b="1" dirty="0" smtClean="0"/>
              <a:t>Регистрация организации в Региональном Интернет-Дневнике (РИД)</a:t>
            </a:r>
          </a:p>
          <a:p>
            <a:pPr marL="1163638" indent="-1163638">
              <a:buNone/>
              <a:tabLst>
                <a:tab pos="1163638" algn="l"/>
              </a:tabLst>
            </a:pPr>
            <a:r>
              <a:rPr lang="ru-RU" sz="2400" b="1" dirty="0" smtClean="0">
                <a:solidFill>
                  <a:srgbClr val="0070C0"/>
                </a:solidFill>
              </a:rPr>
              <a:t>2-й шаг. </a:t>
            </a:r>
            <a:r>
              <a:rPr lang="ru-RU" sz="2400" b="1" dirty="0" smtClean="0"/>
              <a:t>Ввод </a:t>
            </a:r>
            <a:r>
              <a:rPr lang="ru-RU" sz="2400" b="1" dirty="0"/>
              <a:t>всех педагогов в базу данных АСИОУ и экспорт файла со сведениями об  организации и логинами педагогов в </a:t>
            </a:r>
            <a:r>
              <a:rPr lang="ru-RU" sz="2400" b="1" dirty="0" smtClean="0"/>
              <a:t>РИД</a:t>
            </a:r>
          </a:p>
          <a:p>
            <a:pPr marL="1163638" indent="-1163638">
              <a:buNone/>
              <a:tabLst>
                <a:tab pos="1163638" algn="l"/>
              </a:tabLst>
            </a:pPr>
            <a:r>
              <a:rPr lang="ru-RU" sz="2400" b="1" dirty="0" smtClean="0">
                <a:solidFill>
                  <a:srgbClr val="0070C0"/>
                </a:solidFill>
              </a:rPr>
              <a:t>3-й шаг. </a:t>
            </a:r>
            <a:r>
              <a:rPr lang="ru-RU" sz="2400" b="1" dirty="0" smtClean="0"/>
              <a:t>Подготовка </a:t>
            </a:r>
            <a:r>
              <a:rPr lang="ru-RU" sz="2400" b="1" dirty="0"/>
              <a:t>базы данных АСИОУ к процессу аттестации </a:t>
            </a:r>
            <a:r>
              <a:rPr lang="ru-RU" sz="2400" b="1" dirty="0" smtClean="0"/>
              <a:t>педагогов  </a:t>
            </a:r>
            <a:endParaRPr lang="ru-RU" sz="2400" dirty="0"/>
          </a:p>
          <a:p>
            <a:pPr marL="1163638" indent="-1163638">
              <a:buNone/>
              <a:tabLst>
                <a:tab pos="1163638" algn="l"/>
              </a:tabLst>
            </a:pPr>
            <a:endParaRPr lang="ru-RU" sz="2400" b="1" dirty="0" smtClean="0"/>
          </a:p>
          <a:p>
            <a:pPr marL="808038" indent="-808038">
              <a:buNone/>
            </a:pPr>
            <a:endParaRPr lang="ru-RU" sz="2400" b="1" dirty="0"/>
          </a:p>
          <a:p>
            <a:pPr marL="808038" indent="-808038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808038" indent="-808038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808038" indent="-808038">
              <a:buNone/>
            </a:pPr>
            <a:endParaRPr lang="ru-RU" sz="2400" b="1" dirty="0" smtClean="0"/>
          </a:p>
          <a:p>
            <a:pPr marL="1163638" indent="-1163638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2843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048672"/>
          </a:xfrm>
        </p:spPr>
        <p:txBody>
          <a:bodyPr>
            <a:normAutofit fontScale="92500"/>
          </a:bodyPr>
          <a:lstStyle/>
          <a:p>
            <a:pPr marL="630238" indent="-630238"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2 этап. Аттестуемый</a:t>
            </a:r>
          </a:p>
          <a:p>
            <a:pPr marL="1074738" indent="-1074738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1-й шаг. </a:t>
            </a:r>
            <a:r>
              <a:rPr lang="ru-RU" sz="2400" b="1" dirty="0" smtClean="0"/>
              <a:t>Формирование в АСИОУ отчета для аттестации и оценка его полноты, распечатка</a:t>
            </a:r>
          </a:p>
          <a:p>
            <a:pPr marL="1074738" indent="-1074738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2-й шаг. </a:t>
            </a:r>
            <a:r>
              <a:rPr lang="ru-RU" sz="2400" b="1" dirty="0" smtClean="0"/>
              <a:t>Ввод сведений для отчета под ролью «Доверенный сотрудник» с просмотром промежуточных результатов пополнения отчета, распечатка по окончанию</a:t>
            </a:r>
          </a:p>
          <a:p>
            <a:pPr marL="1074738" indent="-1074738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3-й шаг. </a:t>
            </a:r>
            <a:r>
              <a:rPr lang="ru-RU" sz="2400" b="1" dirty="0" smtClean="0"/>
              <a:t>Формирование текстового файла в </a:t>
            </a:r>
            <a:r>
              <a:rPr lang="en-US" sz="2400" b="1" dirty="0" smtClean="0"/>
              <a:t>Word </a:t>
            </a:r>
            <a:r>
              <a:rPr lang="ru-RU" sz="2400" b="1" dirty="0" smtClean="0"/>
              <a:t>с комментариями к каждому разделу отчета (не более 3000 символов), при этом файлы с таблицами, рисунками и т.п. выкладываются в личный кабинет аттестуемого в РИД и приводятся в комментариях в виде ссылок</a:t>
            </a:r>
          </a:p>
          <a:p>
            <a:pPr marL="1074738" indent="-1074738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4-й шаг. </a:t>
            </a:r>
            <a:r>
              <a:rPr lang="ru-RU" sz="2400" b="1" dirty="0" smtClean="0"/>
              <a:t>Вставка комментариев в отчет в АСИОУ из файла </a:t>
            </a:r>
            <a:r>
              <a:rPr lang="en-US" sz="2400" b="1" dirty="0" smtClean="0"/>
              <a:t>Word </a:t>
            </a:r>
            <a:endParaRPr lang="ru-RU" sz="2400" b="1" dirty="0" smtClean="0"/>
          </a:p>
          <a:p>
            <a:pPr marL="1074738" indent="-1074738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5-й шаг. </a:t>
            </a:r>
            <a:r>
              <a:rPr lang="ru-RU" sz="2400" b="1" dirty="0" smtClean="0"/>
              <a:t>Просмотр и проверка отчета в режиме «Просмотр», в том числе проверка работоспособности всех ссылок</a:t>
            </a:r>
          </a:p>
          <a:p>
            <a:pPr marL="808038" indent="-808038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808038" indent="-808038">
              <a:buNone/>
            </a:pPr>
            <a:endParaRPr lang="ru-RU" sz="2400" b="1" dirty="0" smtClean="0"/>
          </a:p>
          <a:p>
            <a:pPr marL="1163638" indent="-1163638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389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048672"/>
          </a:xfrm>
        </p:spPr>
        <p:txBody>
          <a:bodyPr>
            <a:normAutofit/>
          </a:bodyPr>
          <a:lstStyle/>
          <a:p>
            <a:pPr marL="630238" indent="-630238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3 этап. Администрация ОО</a:t>
            </a:r>
          </a:p>
          <a:p>
            <a:pPr marL="1074738" indent="-1074738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1-й шаг. </a:t>
            </a:r>
            <a:r>
              <a:rPr lang="ru-RU" sz="2400" b="1" dirty="0" smtClean="0"/>
              <a:t>Проверка отчета аттестуемого (в том числе ссылок) заместителем директора и вставка выводов администрации (только под ролью «Администратор ОО»)</a:t>
            </a:r>
          </a:p>
          <a:p>
            <a:pPr marL="1074738" indent="-1074738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2-й шаг. </a:t>
            </a:r>
            <a:r>
              <a:rPr lang="ru-RU" sz="2400" b="1" dirty="0" smtClean="0"/>
              <a:t>Проверка директором отчета аттестуемого и выводов администрации, разрешение выгрузки отчета в </a:t>
            </a:r>
            <a:r>
              <a:rPr lang="ru-RU" sz="2400" b="1" dirty="0" err="1" smtClean="0"/>
              <a:t>ЦОиККО</a:t>
            </a:r>
            <a:r>
              <a:rPr lang="ru-RU" sz="2400" b="1" dirty="0" smtClean="0"/>
              <a:t> (только под ролью «Директор»)</a:t>
            </a:r>
          </a:p>
          <a:p>
            <a:pPr marL="808038" indent="-808038">
              <a:buNone/>
            </a:pPr>
            <a:endParaRPr lang="ru-RU" sz="2400" b="1" dirty="0" smtClean="0"/>
          </a:p>
          <a:p>
            <a:pPr marL="808038" indent="-808038">
              <a:buNone/>
            </a:pPr>
            <a:endParaRPr lang="ru-RU" sz="2400" b="1" dirty="0"/>
          </a:p>
          <a:p>
            <a:pPr marL="808038" indent="-808038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808038" indent="-808038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808038" indent="-808038">
              <a:buNone/>
            </a:pPr>
            <a:endParaRPr lang="ru-RU" sz="2400" b="1" dirty="0" smtClean="0"/>
          </a:p>
          <a:p>
            <a:pPr marL="1163638" indent="-1163638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040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048672"/>
          </a:xfrm>
        </p:spPr>
        <p:txBody>
          <a:bodyPr>
            <a:normAutofit/>
          </a:bodyPr>
          <a:lstStyle/>
          <a:p>
            <a:pPr marL="630238" indent="-630238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4 этап. Администратор системы АСИОУ</a:t>
            </a:r>
          </a:p>
          <a:p>
            <a:pPr marL="630238" indent="-630238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1-й шаг. </a:t>
            </a:r>
            <a:r>
              <a:rPr lang="ru-RU" sz="2400" b="1" dirty="0"/>
              <a:t>Отправка </a:t>
            </a:r>
            <a:r>
              <a:rPr lang="ru-RU" sz="2400" b="1" dirty="0" smtClean="0"/>
              <a:t>отчета на вышестоящий уровень </a:t>
            </a:r>
          </a:p>
          <a:p>
            <a:pPr marL="808038" indent="-808038">
              <a:buNone/>
            </a:pPr>
            <a:endParaRPr lang="ru-RU" sz="2400" b="1" dirty="0" smtClean="0"/>
          </a:p>
          <a:p>
            <a:pPr marL="808038" indent="-808038">
              <a:buNone/>
            </a:pPr>
            <a:endParaRPr lang="ru-RU" sz="2400" b="1" dirty="0"/>
          </a:p>
          <a:p>
            <a:pPr marL="808038" indent="-808038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808038" indent="-808038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808038" indent="-808038">
              <a:buNone/>
            </a:pPr>
            <a:endParaRPr lang="ru-RU" sz="2400" b="1" dirty="0" smtClean="0"/>
          </a:p>
          <a:p>
            <a:pPr marL="1163638" indent="-1163638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19152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048672"/>
          </a:xfrm>
        </p:spPr>
        <p:txBody>
          <a:bodyPr>
            <a:normAutofit/>
          </a:bodyPr>
          <a:lstStyle/>
          <a:p>
            <a:pPr marL="630238" indent="-630238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5 этап. </a:t>
            </a:r>
            <a:r>
              <a:rPr lang="ru-RU" sz="2800" b="1" dirty="0" err="1" smtClean="0">
                <a:solidFill>
                  <a:srgbClr val="FF0000"/>
                </a:solidFill>
              </a:rPr>
              <a:t>ЦОиККО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</a:p>
          <a:p>
            <a:pPr marL="1163638" indent="-1163638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1-й шаг. </a:t>
            </a:r>
            <a:r>
              <a:rPr lang="ru-RU" sz="2400" b="1" dirty="0" smtClean="0"/>
              <a:t>Размещение отчета в базе данных </a:t>
            </a:r>
            <a:r>
              <a:rPr lang="ru-RU" sz="2400" b="1" dirty="0" err="1" smtClean="0"/>
              <a:t>ЦОиККО</a:t>
            </a:r>
            <a:r>
              <a:rPr lang="ru-RU" sz="2400" b="1" dirty="0" smtClean="0"/>
              <a:t> для обеспечения доступа через личные кабинеты в РИД аттестуемого и экспертов (на следующий день после отправки отчета на вышестоящий уровень)</a:t>
            </a:r>
          </a:p>
          <a:p>
            <a:pPr marL="1163638" indent="-1163638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2-й шаг. </a:t>
            </a:r>
            <a:r>
              <a:rPr lang="ru-RU" sz="2400" b="1" dirty="0" smtClean="0"/>
              <a:t>Просмотр экспертами отчета аттестуемого через личные кабинеты экспертов, выставление баллов, заключение, распечатка бумажного вида заключения и проставление подписей, отправка в отдел аттестации </a:t>
            </a:r>
            <a:r>
              <a:rPr lang="ru-RU" sz="2400" b="1" dirty="0" err="1" smtClean="0"/>
              <a:t>ЦОиККО</a:t>
            </a:r>
            <a:r>
              <a:rPr lang="ru-RU" sz="2400" b="1" dirty="0" smtClean="0"/>
              <a:t> </a:t>
            </a:r>
          </a:p>
          <a:p>
            <a:pPr marL="808038" indent="-808038">
              <a:buNone/>
            </a:pPr>
            <a:endParaRPr lang="ru-RU" sz="2400" b="1" dirty="0" smtClean="0"/>
          </a:p>
          <a:p>
            <a:pPr marL="808038" indent="-808038">
              <a:buNone/>
            </a:pPr>
            <a:endParaRPr lang="ru-RU" sz="2400" b="1" dirty="0"/>
          </a:p>
          <a:p>
            <a:pPr marL="808038" indent="-808038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808038" indent="-808038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808038" indent="-808038">
              <a:buNone/>
            </a:pPr>
            <a:endParaRPr lang="ru-RU" sz="2400" b="1" dirty="0" smtClean="0"/>
          </a:p>
          <a:p>
            <a:pPr marL="1163638" indent="-1163638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86743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327</Words>
  <Application>Microsoft Office PowerPoint</Application>
  <PresentationFormat>Экран (4:3)</PresentationFormat>
  <Paragraphs>63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321</dc:creator>
  <cp:lastModifiedBy>Windows User</cp:lastModifiedBy>
  <cp:revision>5</cp:revision>
  <dcterms:created xsi:type="dcterms:W3CDTF">2016-03-30T07:21:14Z</dcterms:created>
  <dcterms:modified xsi:type="dcterms:W3CDTF">2019-02-25T09:15:02Z</dcterms:modified>
</cp:coreProperties>
</file>