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58" r:id="rId6"/>
    <p:sldId id="263" r:id="rId7"/>
    <p:sldId id="260" r:id="rId8"/>
    <p:sldId id="267" r:id="rId9"/>
    <p:sldId id="259" r:id="rId10"/>
    <p:sldId id="264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4E279-59CD-4FC4-9E14-6BEC4098F8F1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3F1FA-988A-4F99-B737-9773EEFA4A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4E279-59CD-4FC4-9E14-6BEC4098F8F1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3F1FA-988A-4F99-B737-9773EEFA4A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4E279-59CD-4FC4-9E14-6BEC4098F8F1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3F1FA-988A-4F99-B737-9773EEFA4A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4E279-59CD-4FC4-9E14-6BEC4098F8F1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3F1FA-988A-4F99-B737-9773EEFA4A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4E279-59CD-4FC4-9E14-6BEC4098F8F1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3F1FA-988A-4F99-B737-9773EEFA4A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4E279-59CD-4FC4-9E14-6BEC4098F8F1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3F1FA-988A-4F99-B737-9773EEFA4A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4E279-59CD-4FC4-9E14-6BEC4098F8F1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3F1FA-988A-4F99-B737-9773EEFA4A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4E279-59CD-4FC4-9E14-6BEC4098F8F1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3F1FA-988A-4F99-B737-9773EEFA4A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4E279-59CD-4FC4-9E14-6BEC4098F8F1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3F1FA-988A-4F99-B737-9773EEFA4A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4E279-59CD-4FC4-9E14-6BEC4098F8F1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3F1FA-988A-4F99-B737-9773EEFA4A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4E279-59CD-4FC4-9E14-6BEC4098F8F1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3F1FA-988A-4F99-B737-9773EEFA4A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4E279-59CD-4FC4-9E14-6BEC4098F8F1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3F1FA-988A-4F99-B737-9773EEFA4A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uchmag.ru/estore/e370256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chmag.ru/estore/e2854336/" TargetMode="External"/><Relationship Id="rId3" Type="http://schemas.openxmlformats.org/officeDocument/2006/relationships/image" Target="../media/image5.jpeg"/><Relationship Id="rId7" Type="http://schemas.openxmlformats.org/officeDocument/2006/relationships/hyperlink" Target="https://www.uchmag.ru/estore/e2854335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uchmag.ru/estore/e2854334/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0"/>
            <a:ext cx="23397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916832"/>
            <a:ext cx="7704856" cy="147002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СТРУКТУРИЗАЦИЯ УМК С УЧЁТОМ ГОДОВОГО ТЕМАТИЧЕСКОГО ПЛАНИРОВАНИЯ В ДОО </a:t>
            </a:r>
            <a:br>
              <a:rPr lang="ru-RU" dirty="0"/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5013176"/>
            <a:ext cx="6400800" cy="1512168"/>
          </a:xfrm>
        </p:spPr>
        <p:txBody>
          <a:bodyPr>
            <a:normAutofit/>
          </a:bodyPr>
          <a:lstStyle/>
          <a:p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Бахичева Марина Владимировна, </a:t>
            </a:r>
          </a:p>
          <a:p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преподаватель ГПОАУ ЯО </a:t>
            </a:r>
          </a:p>
          <a:p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Ярославского педагогического колледжа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0"/>
            <a:ext cx="23397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3528" y="188640"/>
            <a:ext cx="7416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Планирование на каждый день</a:t>
            </a:r>
          </a:p>
        </p:txBody>
      </p:sp>
      <p:pic>
        <p:nvPicPr>
          <p:cNvPr id="4102" name="Picture 6" descr="Образовательный процесс. Планирование на каждый день по программе &quot;От рождения до школы&quot; под редакцией Н. Е. Вераксы, Т. С. Комаровой, М. А. Васильевой — интернет-магазин УчМа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764704"/>
            <a:ext cx="3600400" cy="504404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979712" y="6165305"/>
            <a:ext cx="4608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https://www.uchmag.ru/estore/e370256/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s://ugolokskazki.ru/upload/vote/a64/%D0%B6%D0%B8%D0%B2%D0%B0%D1%8F%20%D0%B3%D0%B0%D0%BB%D0%BE%D1%87%D0%BA%D0%B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04664"/>
            <a:ext cx="5544616" cy="7320813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0"/>
            <a:ext cx="23397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75656" y="476672"/>
            <a:ext cx="5328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Спасибо за внимание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0"/>
            <a:ext cx="23397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24744"/>
            <a:ext cx="7128792" cy="1470025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Разработка и реализация цифрового </a:t>
            </a:r>
            <a:r>
              <a:rPr lang="ru-RU" sz="31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учебно-методического комплекса </a:t>
            </a:r>
            <a:r>
              <a:rPr lang="ru-RU" sz="3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как средство совершенствования </a:t>
            </a:r>
            <a:r>
              <a:rPr lang="ru-RU" sz="3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ИКТ-компетенций</a:t>
            </a:r>
            <a:r>
              <a:rPr lang="ru-RU" sz="3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педагогов дошкольного образования</a:t>
            </a:r>
            <a:b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br>
              <a:rPr lang="ru-RU" dirty="0"/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852936"/>
            <a:ext cx="7272808" cy="3168352"/>
          </a:xfrm>
        </p:spPr>
        <p:txBody>
          <a:bodyPr>
            <a:normAutofit fontScale="92500" lnSpcReduction="20000"/>
          </a:bodyPr>
          <a:lstStyle/>
          <a:p>
            <a:r>
              <a:rPr lang="ru-RU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Учебно-методический комплекс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– это завершенный,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самодостаточный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комплекс учебно-методических материалов, обеспечивающих качественное освоение обучающимися </a:t>
            </a:r>
            <a:r>
              <a:rPr lang="ru-RU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содержания образовательной программы, достижения образовательных результатов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0"/>
            <a:ext cx="23397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https://mpado.ru/images/stories/news/novaya-program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556792"/>
            <a:ext cx="7587532" cy="440089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55576" y="332656"/>
            <a:ext cx="6849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Обоснование тематического планирования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851920" y="1700808"/>
            <a:ext cx="1800200" cy="25922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0"/>
            <a:ext cx="23397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55576" y="332656"/>
            <a:ext cx="6849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Обоснование тематического планирования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 l="28498" t="27188" r="20033" b="6860"/>
          <a:stretch>
            <a:fillRect/>
          </a:stretch>
        </p:blipFill>
        <p:spPr bwMode="auto">
          <a:xfrm>
            <a:off x="0" y="836712"/>
            <a:ext cx="6552728" cy="4720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/>
          <a:srcRect l="29523" t="29329" r="19008" b="7672"/>
          <a:stretch>
            <a:fillRect/>
          </a:stretch>
        </p:blipFill>
        <p:spPr bwMode="auto">
          <a:xfrm>
            <a:off x="2843808" y="2492896"/>
            <a:ext cx="6013176" cy="413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2"/>
          <a:ext cx="9144000" cy="6857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2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512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256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Укрупнённая тема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Темы</a:t>
                      </a:r>
                      <a:r>
                        <a:rPr lang="ru-RU" sz="2000" baseline="0" dirty="0">
                          <a:latin typeface="Arial" pitchFamily="34" charset="0"/>
                          <a:cs typeface="Arial" pitchFamily="34" charset="0"/>
                        </a:rPr>
                        <a:t> недель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5679">
                <a:tc>
                  <a:txBody>
                    <a:bodyPr/>
                    <a:lstStyle/>
                    <a:p>
                      <a:pPr marL="0" marR="9017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1. День Знаний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«Праздник знаний»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«Праздник знаний»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5679">
                <a:tc>
                  <a:txBody>
                    <a:bodyPr/>
                    <a:lstStyle/>
                    <a:p>
                      <a:pPr marL="0" marR="9017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2. Осень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«Осень золотая» 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«Осень золотая» 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6685">
                <a:tc>
                  <a:txBody>
                    <a:bodyPr/>
                    <a:lstStyle/>
                    <a:p>
                      <a:pPr marL="0" marR="9017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3. Мой город, моя</a:t>
                      </a:r>
                      <a:br>
                        <a:rPr lang="ru-RU" sz="18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страна, моя планета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«Дом, в котором я живу»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«Мой город» </a:t>
                      </a:r>
                      <a:endParaRPr lang="ru-RU" sz="1800" b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«Земля – наш общий дом»</a:t>
                      </a:r>
                      <a:endParaRPr lang="ru-RU" sz="1800" b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8696">
                <a:tc>
                  <a:txBody>
                    <a:bodyPr/>
                    <a:lstStyle/>
                    <a:p>
                      <a:pPr marL="0" marR="9017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4. День народного</a:t>
                      </a:r>
                      <a:br>
                        <a:rPr lang="ru-RU" sz="18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единства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«Праздники нашей страны»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«Моя родина - Россия»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«Гимн, флаг, герб России»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«Москва – столица России»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«Герои России»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8696">
                <a:tc>
                  <a:txBody>
                    <a:bodyPr/>
                    <a:lstStyle/>
                    <a:p>
                      <a:pPr marL="0" marR="9017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5. Новый год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«Зимушка-зима»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«Новый год спешит к нам в гости»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«Елка красавица детям очень нравится»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«Все встречают Новый год – дружно встали в хоровод»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-2"/>
          <a:ext cx="9144000" cy="6894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6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7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738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Укрупнённая тема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Темы</a:t>
                      </a:r>
                      <a:r>
                        <a:rPr lang="ru-RU" sz="2000" baseline="0" dirty="0">
                          <a:latin typeface="Arial" pitchFamily="34" charset="0"/>
                          <a:cs typeface="Arial" pitchFamily="34" charset="0"/>
                        </a:rPr>
                        <a:t> недель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2161">
                <a:tc>
                  <a:txBody>
                    <a:bodyPr/>
                    <a:lstStyle/>
                    <a:p>
                      <a:pPr marL="0" marR="9017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6. 3има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«Зимние забавы»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«Зимние виды спорта»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«Зимняя природа»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«Зимняя природа»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2161">
                <a:tc>
                  <a:txBody>
                    <a:bodyPr/>
                    <a:lstStyle/>
                    <a:p>
                      <a:pPr marL="90488" marR="90170" indent="-90488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7. День защитника</a:t>
                      </a:r>
                      <a:br>
                        <a:rPr lang="ru-RU" sz="18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Отечества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«Почетное званье - солдат»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«Почетное званье - солдат»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«Будущие защитники Родины»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«Праздник 23 февраля»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4074">
                <a:tc>
                  <a:txBody>
                    <a:bodyPr/>
                    <a:lstStyle/>
                    <a:p>
                      <a:pPr marL="0" marR="9017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8. Международный</a:t>
                      </a:r>
                      <a:br>
                        <a:rPr lang="ru-RU" sz="18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женский день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«Мамин день»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8087">
                <a:tc>
                  <a:txBody>
                    <a:bodyPr/>
                    <a:lstStyle/>
                    <a:p>
                      <a:pPr marL="0" marR="9017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9. Народная культура</a:t>
                      </a:r>
                      <a:br>
                        <a:rPr lang="ru-RU" sz="18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и традиции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«Традиции и обычаи нашего народа»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«Родной край»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0124">
                <a:tc>
                  <a:txBody>
                    <a:bodyPr/>
                    <a:lstStyle/>
                    <a:p>
                      <a:pPr marL="0" marR="9017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10. Весна                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«</a:t>
                      </a:r>
                      <a:r>
                        <a:rPr lang="ru-RU" sz="1800" b="1" kern="1200" dirty="0" err="1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Весна-красна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»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«Природа проснулась - весне улыбнулась»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«Герои космоса»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40124">
                <a:tc>
                  <a:txBody>
                    <a:bodyPr/>
                    <a:lstStyle/>
                    <a:p>
                      <a:pPr marL="0" marR="9017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11. День Победы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«Великие герои прошедшей войны»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«Праздник весны и труда»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«Великий день – победный день»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40124">
                <a:tc>
                  <a:txBody>
                    <a:bodyPr/>
                    <a:lstStyle/>
                    <a:p>
                      <a:pPr marL="90488" marR="90170" indent="-90488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12. До свидания, детский сад!    Здравствуй, школа! 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9017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«До свидания, детский сад!»</a:t>
                      </a:r>
                    </a:p>
                    <a:p>
                      <a:pPr marL="0" marR="9017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«До свидания, детский сад!»</a:t>
                      </a:r>
                    </a:p>
                    <a:p>
                      <a:pPr marL="0" marR="9017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«До свидания, детский сад! Здравствуй, школа!»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0"/>
            <a:ext cx="23397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3528" y="188640"/>
            <a:ext cx="7416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Планирование на каждый день</a:t>
            </a:r>
          </a:p>
        </p:txBody>
      </p:sp>
      <p:pic>
        <p:nvPicPr>
          <p:cNvPr id="4098" name="Picture 2" descr="https://www.uchmag.ru/upload/catalog/posob/_/o/_o_k-6020_1_/cover_imag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340768"/>
            <a:ext cx="1924050" cy="2990850"/>
          </a:xfrm>
          <a:prstGeom prst="rect">
            <a:avLst/>
          </a:prstGeom>
          <a:noFill/>
        </p:spPr>
      </p:pic>
      <p:pic>
        <p:nvPicPr>
          <p:cNvPr id="4100" name="Picture 4" descr="https://www.uchmag.ru/upload/catalog/posob/_/o/_o_k-6020_3_/cover_image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340768"/>
            <a:ext cx="1924050" cy="2990850"/>
          </a:xfrm>
          <a:prstGeom prst="rect">
            <a:avLst/>
          </a:prstGeom>
          <a:noFill/>
        </p:spPr>
      </p:pic>
      <p:pic>
        <p:nvPicPr>
          <p:cNvPr id="4104" name="Picture 8" descr="https://www.uchmag.ru/upload/catalog/posob/_/o/_o_k-6020_2_/cover_image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1340768"/>
            <a:ext cx="1924050" cy="299085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39552" y="5013176"/>
            <a:ext cx="7128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388"/>
            <a:r>
              <a:rPr lang="ru-RU" u="sng" dirty="0">
                <a:hlinkClick r:id="rId6"/>
              </a:rPr>
              <a:t>https://www.uchmag.ru/estore/e2854334/</a:t>
            </a:r>
            <a:r>
              <a:rPr lang="ru-RU" dirty="0"/>
              <a:t>     сентябрь - ноябрь</a:t>
            </a:r>
          </a:p>
          <a:p>
            <a:r>
              <a:rPr lang="ru-RU" dirty="0"/>
              <a:t>    </a:t>
            </a:r>
            <a:r>
              <a:rPr lang="ru-RU" u="sng" dirty="0">
                <a:hlinkClick r:id="rId7"/>
              </a:rPr>
              <a:t>https://www.uchmag.ru/estore/e2854335/</a:t>
            </a:r>
            <a:r>
              <a:rPr lang="ru-RU" dirty="0"/>
              <a:t>     декабрь - февраль</a:t>
            </a:r>
          </a:p>
          <a:p>
            <a:r>
              <a:rPr lang="ru-RU" dirty="0"/>
              <a:t>    </a:t>
            </a:r>
            <a:r>
              <a:rPr lang="ru-RU" u="sng" dirty="0">
                <a:hlinkClick r:id="rId8"/>
              </a:rPr>
              <a:t>https://www.uchmag.ru/estore/e2854336/</a:t>
            </a:r>
            <a:r>
              <a:rPr lang="ru-RU" dirty="0"/>
              <a:t>     март - май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0"/>
            <a:ext cx="23397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3528" y="188640"/>
            <a:ext cx="7416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Планирование на каждый день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 l="1514"/>
          <a:stretch>
            <a:fillRect/>
          </a:stretch>
        </p:blipFill>
        <p:spPr bwMode="auto">
          <a:xfrm>
            <a:off x="1" y="786540"/>
            <a:ext cx="9144000" cy="6071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0"/>
            <a:ext cx="23397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39552" y="260648"/>
            <a:ext cx="741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Направленность и количество НОД в неделю в подготовительной группе</a:t>
            </a:r>
            <a:endParaRPr lang="ru-RU" sz="2400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11560" y="1401743"/>
            <a:ext cx="727280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0488" marR="0" lvl="0" indent="79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Художественная литература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0488" marR="0" lvl="0" indent="79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Развитие речи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0488" marR="0" lvl="0" indent="79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Рисование 1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0488" marR="0" lvl="0" indent="79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Рисование 2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0488" marR="0" lvl="0" indent="79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Познавательно-исследовательская деятельность в сочетании </a:t>
            </a:r>
            <a:b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 конструктивно-модельной деятельностью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0488" marR="0" lvl="0" indent="79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Физическое развитие 1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0488" marR="0" lvl="0" indent="79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Физическое развитие 2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0488" marR="0" lvl="0" indent="79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Физическое развитие 3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0488" marR="0" lvl="0" indent="79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Музыка 1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0488" marR="0" lvl="0" indent="79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Музыка 2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0488" marR="0" lvl="0" indent="79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ФЭМП 1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0488" marR="0" lvl="0" indent="79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ФЭМП 2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0488" marR="0" lvl="0" indent="79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Приобщение к </a:t>
            </a:r>
            <a:r>
              <a:rPr kumimoji="0" lang="ru-RU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социокультурным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ценностям, ознакомление с миром природы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0488" marR="0" lvl="0" indent="79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ourier New" pitchFamily="49" charset="0"/>
                <a:cs typeface="Arial" pitchFamily="34" charset="0"/>
              </a:rPr>
              <a:t>Лепка / аппликация  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491</Words>
  <Application>Microsoft Office PowerPoint</Application>
  <PresentationFormat>Экран (4:3)</PresentationFormat>
  <Paragraphs>83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Courier New</vt:lpstr>
      <vt:lpstr>Тема Office</vt:lpstr>
      <vt:lpstr>СТРУКТУРИЗАЦИЯ УМК С УЧЁТОМ ГОДОВОГО ТЕМАТИЧЕСКОГО ПЛАНИРОВАНИЯ В ДОО  </vt:lpstr>
      <vt:lpstr>Разработка и реализация цифрового учебно-методического комплекса как средство совершенствования ИКТ-компетенций педагогов дошкольного образования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473608</dc:creator>
  <cp:lastModifiedBy>Пользователь</cp:lastModifiedBy>
  <cp:revision>26</cp:revision>
  <dcterms:created xsi:type="dcterms:W3CDTF">2022-03-10T04:19:04Z</dcterms:created>
  <dcterms:modified xsi:type="dcterms:W3CDTF">2022-10-13T10:36:09Z</dcterms:modified>
</cp:coreProperties>
</file>