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60" r:id="rId2"/>
    <p:sldId id="257" r:id="rId3"/>
    <p:sldId id="258" r:id="rId4"/>
    <p:sldId id="261" r:id="rId5"/>
    <p:sldId id="263" r:id="rId6"/>
    <p:sldId id="265" r:id="rId7"/>
    <p:sldId id="267" r:id="rId8"/>
    <p:sldId id="289" r:id="rId9"/>
    <p:sldId id="291" r:id="rId10"/>
    <p:sldId id="280" r:id="rId11"/>
    <p:sldId id="282" r:id="rId12"/>
    <p:sldId id="284" r:id="rId13"/>
    <p:sldId id="285" r:id="rId14"/>
    <p:sldId id="271" r:id="rId15"/>
    <p:sldId id="275" r:id="rId16"/>
    <p:sldId id="290" r:id="rId17"/>
    <p:sldId id="28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7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0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88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3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9765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02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35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3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1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2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5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7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2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8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1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82E1A-8122-400E-8764-70EA97DA108B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010EA1-CEE6-47AC-A1F6-8AE86EEA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2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forum.worldskill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0518" y="1792760"/>
            <a:ext cx="8910917" cy="2387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Компетенция «Дошкольное воспитание»</a:t>
            </a:r>
            <a:br>
              <a:rPr lang="ru-RU" sz="3200" b="1" dirty="0" smtClean="0"/>
            </a:br>
            <a:r>
              <a:rPr lang="ru-RU" sz="3200" b="1" dirty="0" smtClean="0"/>
              <a:t>чемпионатов </a:t>
            </a:r>
            <a:r>
              <a:rPr lang="en-US" sz="3200" b="1" dirty="0" smtClean="0"/>
              <a:t>WorldSkills</a:t>
            </a:r>
            <a:r>
              <a:rPr lang="ru-RU" sz="3200" b="1" dirty="0" smtClean="0"/>
              <a:t> </a:t>
            </a:r>
            <a:r>
              <a:rPr lang="en-US" sz="3200" b="1" dirty="0" smtClean="0"/>
              <a:t>Russia</a:t>
            </a:r>
            <a:br>
              <a:rPr lang="en-US" sz="3200" b="1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35270" y="3818965"/>
            <a:ext cx="5226423" cy="2420470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r>
              <a:rPr lang="ru-RU" dirty="0" smtClean="0"/>
              <a:t>Колесова Н.А.,</a:t>
            </a:r>
            <a:endParaRPr lang="en-US" dirty="0" smtClean="0"/>
          </a:p>
          <a:p>
            <a:r>
              <a:rPr lang="ru-RU" dirty="0" smtClean="0"/>
              <a:t>заведующий производственной (педагогической) практикой</a:t>
            </a:r>
            <a:r>
              <a:rPr lang="en-US" dirty="0"/>
              <a:t> </a:t>
            </a:r>
            <a:r>
              <a:rPr lang="ru-RU" dirty="0" smtClean="0"/>
              <a:t>ГПОАУ ЯО Ярославского педагогического колледжа, </a:t>
            </a:r>
          </a:p>
          <a:p>
            <a:r>
              <a:rPr lang="ru-RU" dirty="0"/>
              <a:t>о</a:t>
            </a:r>
            <a:r>
              <a:rPr lang="ru-RU" dirty="0" smtClean="0"/>
              <a:t>рганизатор площадки по компетенции «Дошкольное воспитание»</a:t>
            </a:r>
          </a:p>
          <a:p>
            <a:pPr algn="r"/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 descr="монограмма ЯрПК"/>
          <p:cNvPicPr/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t="20844" r="19897" b="26468"/>
          <a:stretch>
            <a:fillRect/>
          </a:stretch>
        </p:blipFill>
        <p:spPr bwMode="auto">
          <a:xfrm>
            <a:off x="787492" y="222736"/>
            <a:ext cx="2628060" cy="15700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15552" y="2227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профессиональное образовательное автономное учреждение Ярославской области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Ярославский педагогический колледж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606" y="222736"/>
            <a:ext cx="2111257" cy="180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32298" y="6313719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Ярославль, 2016</a:t>
            </a:r>
          </a:p>
        </p:txBody>
      </p:sp>
    </p:spTree>
    <p:extLst>
      <p:ext uri="{BB962C8B-B14F-4D97-AF65-F5344CB8AC3E}">
        <p14:creationId xmlns:p14="http://schemas.microsoft.com/office/powerpoint/2010/main" val="20825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153" y="277640"/>
            <a:ext cx="10058400" cy="699514"/>
          </a:xfrm>
        </p:spPr>
        <p:txBody>
          <a:bodyPr/>
          <a:lstStyle/>
          <a:p>
            <a:pPr algn="ctr"/>
            <a:r>
              <a:rPr lang="ru-RU" dirty="0" smtClean="0"/>
              <a:t>Экспертное сообщество чемпионата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9153" y="1093694"/>
            <a:ext cx="10452847" cy="447686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Эксперт – лицо, обладающее опытом в какой-либо специальности, профессии или технологии, представляющее Участника  на профессиональном конкурсе, относящемся к области знаний Эксперта</a:t>
            </a:r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r>
              <a:rPr lang="ru-RU" dirty="0" smtClean="0"/>
              <a:t>Главный эксперт – Эксперт, отвечающий за управление, организацию и руководство отдельной компетенцией в рамках Чемпионата </a:t>
            </a:r>
          </a:p>
          <a:p>
            <a:pPr indent="0">
              <a:buFont typeface="Wingdings" panose="05000000000000000000" pitchFamily="2" charset="2"/>
              <a:buChar char="v"/>
            </a:pPr>
            <a:r>
              <a:rPr lang="ru-RU" dirty="0" smtClean="0"/>
              <a:t>Заместитель главного эксперта</a:t>
            </a:r>
          </a:p>
          <a:p>
            <a:pPr indent="0">
              <a:buFont typeface="Wingdings" panose="05000000000000000000" pitchFamily="2" charset="2"/>
              <a:buChar char="v"/>
            </a:pPr>
            <a:r>
              <a:rPr lang="ru-RU" dirty="0" smtClean="0"/>
              <a:t>Эксперты – члены жюри</a:t>
            </a:r>
          </a:p>
          <a:p>
            <a:pPr indent="0">
              <a:buFont typeface="Wingdings" panose="05000000000000000000" pitchFamily="2" charset="2"/>
              <a:buChar char="v"/>
            </a:pPr>
            <a:r>
              <a:rPr lang="ru-RU" dirty="0" smtClean="0"/>
              <a:t>Эксперты с особыми полномочиями (технический эксперт, эксперт по работе с </a:t>
            </a:r>
            <a:r>
              <a:rPr lang="en-US" dirty="0" smtClean="0"/>
              <a:t>CIS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23" y="4424575"/>
            <a:ext cx="3437965" cy="229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689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Официальное общение экспертов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33500"/>
            <a:ext cx="8915400" cy="4577722"/>
          </a:xfrm>
        </p:spPr>
        <p:txBody>
          <a:bodyPr/>
          <a:lstStyle/>
          <a:p>
            <a:pPr indent="457200"/>
            <a:r>
              <a:rPr lang="ru-RU" dirty="0" smtClean="0"/>
              <a:t>Дискуссионные форумы </a:t>
            </a:r>
            <a:r>
              <a:rPr lang="en-US" dirty="0" smtClean="0"/>
              <a:t> WorldSkills Russia</a:t>
            </a:r>
          </a:p>
          <a:p>
            <a:pPr indent="457200"/>
            <a:r>
              <a:rPr lang="en-US" dirty="0" smtClean="0">
                <a:hlinkClick r:id="rId2"/>
              </a:rPr>
              <a:t>http://forum.worldskills.ru/</a:t>
            </a:r>
            <a:endParaRPr lang="en-US" dirty="0" smtClean="0"/>
          </a:p>
          <a:p>
            <a:pPr marL="0" indent="457200">
              <a:buNone/>
            </a:pPr>
            <a:r>
              <a:rPr lang="ru-RU" dirty="0" smtClean="0"/>
              <a:t>Модератор форума – Главный (Национальный</a:t>
            </a:r>
            <a:r>
              <a:rPr lang="en-US" dirty="0" smtClean="0"/>
              <a:t>)</a:t>
            </a:r>
            <a:r>
              <a:rPr lang="ru-RU" dirty="0" smtClean="0"/>
              <a:t> эксперт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537" y="2976702"/>
            <a:ext cx="6711762" cy="29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189" y="624111"/>
            <a:ext cx="9774424" cy="6613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Лица, имеющие допуск на конкурсную площадку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914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 Главный эксперт</a:t>
            </a:r>
          </a:p>
          <a:p>
            <a:pPr indent="914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 Заместитель главного эксперта</a:t>
            </a:r>
          </a:p>
          <a:p>
            <a:pPr indent="914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 Эксперты – члены жюри</a:t>
            </a:r>
          </a:p>
          <a:p>
            <a:pPr indent="914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 Технические эксперты</a:t>
            </a:r>
          </a:p>
          <a:p>
            <a:pPr indent="914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 Представители оргкомитета</a:t>
            </a:r>
          </a:p>
          <a:p>
            <a:pPr indent="914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 Участники </a:t>
            </a:r>
          </a:p>
          <a:p>
            <a:pPr indent="914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 Тим-лидер</a:t>
            </a:r>
          </a:p>
          <a:p>
            <a:pPr indent="914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 Стенд-спикеры </a:t>
            </a:r>
          </a:p>
          <a:p>
            <a:pPr indent="914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 Волонтеры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40" y="4159623"/>
            <a:ext cx="4166347" cy="259976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77" y="1813361"/>
            <a:ext cx="3999753" cy="26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 конкурсной площадке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59" y="1264554"/>
            <a:ext cx="3724670" cy="248311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6" y="1264555"/>
            <a:ext cx="3726301" cy="2483113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6" y="4201529"/>
            <a:ext cx="3726301" cy="2557281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59" y="4201529"/>
            <a:ext cx="3724670" cy="25572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323" y="1264554"/>
            <a:ext cx="3724670" cy="24831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11" y="4201529"/>
            <a:ext cx="3788982" cy="2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481" y="475128"/>
            <a:ext cx="10219765" cy="654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О</a:t>
            </a:r>
            <a:r>
              <a:rPr lang="ru-RU" sz="2800" dirty="0" smtClean="0"/>
              <a:t>пыт Ярославского региона </a:t>
            </a:r>
            <a:br>
              <a:rPr lang="ru-RU" sz="2800" dirty="0" smtClean="0"/>
            </a:br>
            <a:r>
              <a:rPr lang="ru-RU" sz="2800" dirty="0" smtClean="0"/>
              <a:t>в движении </a:t>
            </a:r>
            <a:r>
              <a:rPr lang="en-US" sz="2800" dirty="0" smtClean="0"/>
              <a:t>WorldSkills </a:t>
            </a:r>
            <a:br>
              <a:rPr lang="en-US" sz="2800" dirty="0" smtClean="0"/>
            </a:br>
            <a:r>
              <a:rPr lang="ru-RU" sz="2800" dirty="0" smtClean="0"/>
              <a:t>по компетенции «Дошкольное воспитание»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9480" y="1918447"/>
            <a:ext cx="9825319" cy="43209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200" dirty="0" smtClean="0"/>
              <a:t>Организация двух региональных чемпионатов </a:t>
            </a:r>
            <a:r>
              <a:rPr lang="en-US" sz="2200" dirty="0" smtClean="0"/>
              <a:t>WorldSkills Russia</a:t>
            </a:r>
            <a:r>
              <a:rPr lang="ru-RU" sz="2200" dirty="0" smtClean="0"/>
              <a:t> (ноябрь 2014, февраль 2016)</a:t>
            </a:r>
          </a:p>
          <a:p>
            <a:r>
              <a:rPr lang="ru-RU" sz="2200" dirty="0" smtClean="0"/>
              <a:t>Организация двух полуфиналов </a:t>
            </a:r>
            <a:r>
              <a:rPr lang="ru-RU" sz="2200" dirty="0"/>
              <a:t>национального чемпионата </a:t>
            </a:r>
            <a:r>
              <a:rPr lang="en-US" sz="2200" dirty="0"/>
              <a:t>WorldSkills Russia</a:t>
            </a:r>
            <a:r>
              <a:rPr lang="ru-RU" sz="2200" dirty="0"/>
              <a:t> по Центральному федеральному округу </a:t>
            </a:r>
            <a:r>
              <a:rPr lang="ru-RU" sz="2200" dirty="0" smtClean="0"/>
              <a:t>(апрель 2015, апрель 2016)</a:t>
            </a:r>
          </a:p>
          <a:p>
            <a:r>
              <a:rPr lang="ru-RU" sz="2200" dirty="0" smtClean="0"/>
              <a:t>Участие в национальном чемпионате 2015 года</a:t>
            </a:r>
          </a:p>
          <a:p>
            <a:r>
              <a:rPr lang="ru-RU" sz="2200" dirty="0" smtClean="0"/>
              <a:t>Работа независимого эксперта на национальном чемпионате 2016 года </a:t>
            </a:r>
          </a:p>
          <a:p>
            <a:pPr marL="0" indent="0">
              <a:buNone/>
            </a:pP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11948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887" y="582706"/>
            <a:ext cx="9658972" cy="10488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Обновление содержания образовательной программы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4393" y="1631577"/>
            <a:ext cx="8596668" cy="49216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000" dirty="0" smtClean="0"/>
              <a:t>Введение в учебный план </a:t>
            </a:r>
            <a:r>
              <a:rPr lang="ru-RU" sz="3000" dirty="0" smtClean="0">
                <a:solidFill>
                  <a:schemeClr val="accent1"/>
                </a:solidFill>
              </a:rPr>
              <a:t>новых </a:t>
            </a:r>
            <a:r>
              <a:rPr lang="ru-RU" sz="3000" dirty="0" smtClean="0"/>
              <a:t>дисциплины и МДК:</a:t>
            </a:r>
          </a:p>
          <a:p>
            <a:r>
              <a:rPr lang="ru-RU" sz="3000" dirty="0" smtClean="0"/>
              <a:t>Актуальные </a:t>
            </a:r>
            <a:r>
              <a:rPr lang="ru-RU" sz="3000" dirty="0"/>
              <a:t>проблемы дошкольного </a:t>
            </a:r>
            <a:r>
              <a:rPr lang="ru-RU" sz="3000" dirty="0" smtClean="0"/>
              <a:t>образования</a:t>
            </a:r>
            <a:endParaRPr lang="ru-RU" sz="3000" dirty="0"/>
          </a:p>
          <a:p>
            <a:r>
              <a:rPr lang="ru-RU" sz="3000" dirty="0" smtClean="0"/>
              <a:t>Сценическая речь</a:t>
            </a:r>
            <a:endParaRPr lang="ru-RU" sz="3000" dirty="0"/>
          </a:p>
          <a:p>
            <a:r>
              <a:rPr lang="ru-RU" sz="3000" dirty="0" smtClean="0"/>
              <a:t>Теоретические </a:t>
            </a:r>
            <a:r>
              <a:rPr lang="ru-RU" sz="3000" dirty="0"/>
              <a:t>основы и методика проектирования и планирования различных видов деятельности </a:t>
            </a:r>
            <a:r>
              <a:rPr lang="ru-RU" sz="3000" dirty="0" smtClean="0"/>
              <a:t>детей</a:t>
            </a:r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r>
              <a:rPr lang="ru-RU" sz="3200" dirty="0" smtClean="0"/>
              <a:t>	Обновление содержания дисциплин и МДК:</a:t>
            </a:r>
          </a:p>
          <a:p>
            <a:r>
              <a:rPr lang="ru-RU" sz="1900" dirty="0"/>
              <a:t> </a:t>
            </a:r>
            <a:r>
              <a:rPr lang="ru-RU" sz="2900" dirty="0" smtClean="0"/>
              <a:t>Информатика и ИКТ в профессиональной деятельности</a:t>
            </a:r>
          </a:p>
          <a:p>
            <a:r>
              <a:rPr lang="ru-RU" sz="2900" dirty="0" smtClean="0"/>
              <a:t>Теоретические и методические основы продуктивной деятельности</a:t>
            </a:r>
          </a:p>
          <a:p>
            <a:r>
              <a:rPr lang="ru-RU" sz="2900" dirty="0" smtClean="0"/>
              <a:t>Теоретические основы театрализованной деятельности</a:t>
            </a:r>
          </a:p>
          <a:p>
            <a:r>
              <a:rPr lang="ru-RU" sz="2900" dirty="0" smtClean="0"/>
              <a:t>Теоретические и методические основы взаимодействия воспитателя с родителями и сотрудниками </a:t>
            </a:r>
          </a:p>
          <a:p>
            <a:pPr marL="0" indent="0">
              <a:buNone/>
            </a:pPr>
            <a:r>
              <a:rPr lang="ru-RU" sz="3000" dirty="0" smtClean="0"/>
              <a:t>	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046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Ближайшие перспективы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2133600"/>
            <a:ext cx="9387635" cy="377762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Отборочные чемпионаты – декабрь 2016 г. - январь 2017 года</a:t>
            </a:r>
          </a:p>
          <a:p>
            <a:pPr marL="0" indent="0">
              <a:buNone/>
            </a:pPr>
            <a:endParaRPr lang="ru-RU" sz="2200" dirty="0" smtClean="0"/>
          </a:p>
          <a:p>
            <a:r>
              <a:rPr lang="ru-RU" sz="2200" dirty="0" smtClean="0"/>
              <a:t>Региональный чемпионат – февраль – март 2017 года</a:t>
            </a:r>
          </a:p>
          <a:p>
            <a:pPr marL="0" indent="0">
              <a:buNone/>
            </a:pPr>
            <a:endParaRPr lang="ru-RU" sz="2200" dirty="0" smtClean="0"/>
          </a:p>
          <a:p>
            <a:r>
              <a:rPr lang="ru-RU" sz="2200" dirty="0" smtClean="0"/>
              <a:t>Полуфинал национального чемпионата по Центральному федеральному округу – апрель 2017 года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635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26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969"/>
          </a:xfrm>
        </p:spPr>
        <p:txBody>
          <a:bodyPr/>
          <a:lstStyle/>
          <a:p>
            <a:pPr algn="ctr"/>
            <a:r>
              <a:rPr lang="ru-RU" b="1" dirty="0" smtClean="0"/>
              <a:t>WorldSkills – это…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…международное некоммерческое движение, целью которого является повышение престижа рабочих профессий и развитие профессионального образования путем гармонизации лучших практик и профессиональных стандартов во всем мире посредством организации и проведения конкурсов профессионального мастерства, как в каждой отдельной стране, так и во всем мире в целом.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Миссия WorldSkills</a:t>
            </a:r>
          </a:p>
          <a:p>
            <a:pPr marL="0" indent="0">
              <a:buNone/>
            </a:pPr>
            <a:r>
              <a:rPr lang="ru-RU" dirty="0" smtClean="0"/>
              <a:t>	«Развитие  профессиональных  компетенций, повышение престижа 	высококвалифицированных кадров, демонстрация важности 	компетенций для экономического роста и личного успеха»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92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WORLDSKILLS RUSSIA сегодня</a:t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1026" name="Picture 2" descr="http://worldskills.ru/wp-content/uploads/2014/11/minobrnau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3" y="1845840"/>
            <a:ext cx="2393576" cy="192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orldskills.ru/wp-content/uploads/2014/11/ASI_logo_sh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3" y="3769248"/>
            <a:ext cx="2426416" cy="18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orldskills.ru/wp-content/uploads/2014/11/bezymyanny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59" y="2625802"/>
            <a:ext cx="2286889" cy="228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9058" y="1476508"/>
            <a:ext cx="46795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78 регионов РФ, присоединившихся к движению </a:t>
            </a:r>
            <a:r>
              <a:rPr lang="en-US" dirty="0" smtClean="0"/>
              <a:t>WorldSkills Russia</a:t>
            </a:r>
          </a:p>
          <a:p>
            <a:endParaRPr lang="ru-RU" dirty="0" smtClean="0"/>
          </a:p>
          <a:p>
            <a:r>
              <a:rPr lang="ru-RU" dirty="0" smtClean="0"/>
              <a:t>152 региональных </a:t>
            </a:r>
            <a:r>
              <a:rPr lang="ru-RU" dirty="0" smtClean="0"/>
              <a:t>чемпионата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более 20 000 конкурсантов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25 000 экспертов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1 000 000 зрителей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4 Национальных чемпионата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5043" y="1476508"/>
            <a:ext cx="393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УЧРЕДИТЕЛИ </a:t>
            </a:r>
            <a:r>
              <a:rPr lang="en-US" b="1" dirty="0"/>
              <a:t>WORLDSKILLS RUSSIA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4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834" y="609600"/>
            <a:ext cx="6692167" cy="1147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Задачи проведения чемпионатов </a:t>
            </a:r>
            <a:r>
              <a:rPr lang="en-US" sz="3600" b="1" dirty="0" smtClean="0"/>
              <a:t>WorldSkills Russia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0188" y="2393576"/>
            <a:ext cx="9547412" cy="3647786"/>
          </a:xfrm>
        </p:spPr>
        <p:txBody>
          <a:bodyPr>
            <a:normAutofit/>
          </a:bodyPr>
          <a:lstStyle/>
          <a:p>
            <a:r>
              <a:rPr lang="ru-RU" dirty="0" smtClean="0"/>
              <a:t> внедрение </a:t>
            </a:r>
            <a:r>
              <a:rPr lang="ru-RU" dirty="0"/>
              <a:t>профессиональных стандартов и квалификационных характеристик в подготовку </a:t>
            </a:r>
            <a:r>
              <a:rPr lang="ru-RU" dirty="0" smtClean="0"/>
              <a:t>специалистов</a:t>
            </a:r>
            <a:endParaRPr lang="ru-RU" dirty="0"/>
          </a:p>
          <a:p>
            <a:r>
              <a:rPr lang="ru-RU" dirty="0" smtClean="0"/>
              <a:t> обновление </a:t>
            </a:r>
            <a:r>
              <a:rPr lang="ru-RU" dirty="0"/>
              <a:t>производственного оборудования </a:t>
            </a:r>
            <a:r>
              <a:rPr lang="ru-RU" dirty="0" smtClean="0"/>
              <a:t>образовательных организаций</a:t>
            </a:r>
            <a:endParaRPr lang="ru-RU" dirty="0"/>
          </a:p>
          <a:p>
            <a:r>
              <a:rPr lang="ru-RU" dirty="0" smtClean="0"/>
              <a:t> независимая система </a:t>
            </a:r>
            <a:r>
              <a:rPr lang="ru-RU" dirty="0"/>
              <a:t>оценки качества </a:t>
            </a:r>
            <a:r>
              <a:rPr lang="ru-RU" dirty="0" smtClean="0"/>
              <a:t>образования</a:t>
            </a:r>
            <a:endParaRPr lang="ru-RU" dirty="0"/>
          </a:p>
          <a:p>
            <a:r>
              <a:rPr lang="ru-RU" dirty="0" smtClean="0"/>
              <a:t> корректировка </a:t>
            </a:r>
            <a:r>
              <a:rPr lang="ru-RU" dirty="0"/>
              <a:t>профессиональных образовательных </a:t>
            </a:r>
            <a:r>
              <a:rPr lang="ru-RU" dirty="0" smtClean="0"/>
              <a:t>программ</a:t>
            </a:r>
            <a:endParaRPr lang="ru-RU" dirty="0"/>
          </a:p>
          <a:p>
            <a:r>
              <a:rPr lang="ru-RU" dirty="0" smtClean="0"/>
              <a:t> выявление </a:t>
            </a:r>
            <a:r>
              <a:rPr lang="ru-RU" dirty="0"/>
              <a:t>лучших представителей </a:t>
            </a:r>
            <a:r>
              <a:rPr lang="ru-RU" dirty="0" smtClean="0"/>
              <a:t>профессии</a:t>
            </a:r>
            <a:endParaRPr lang="ru-RU" dirty="0"/>
          </a:p>
          <a:p>
            <a:r>
              <a:rPr lang="ru-RU" dirty="0" smtClean="0"/>
              <a:t> привлечение </a:t>
            </a:r>
            <a:r>
              <a:rPr lang="ru-RU" dirty="0"/>
              <a:t>бизнес – </a:t>
            </a:r>
            <a:r>
              <a:rPr lang="ru-RU" dirty="0" smtClean="0"/>
              <a:t>партнеров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3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607" y="38206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К</a:t>
            </a:r>
            <a:r>
              <a:rPr lang="ru-RU" sz="3200" b="1" dirty="0" smtClean="0"/>
              <a:t>омпетенция </a:t>
            </a:r>
            <a:r>
              <a:rPr lang="ru-RU" sz="3200" b="1" dirty="0"/>
              <a:t>«Дошкольное воспитание</a:t>
            </a:r>
            <a:r>
              <a:rPr lang="ru-RU" sz="3200" b="1" dirty="0" smtClean="0"/>
              <a:t>»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/>
              <a:t>(воспитатель детей дошкольного возраста)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5364" y="1825624"/>
            <a:ext cx="10237695" cy="47992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000" dirty="0" smtClean="0"/>
              <a:t>						Специальности СПО и ВПО:</a:t>
            </a:r>
          </a:p>
          <a:p>
            <a:pPr marL="0" indent="0">
              <a:buNone/>
            </a:pPr>
            <a:r>
              <a:rPr lang="ru-RU" sz="3000" dirty="0" smtClean="0"/>
              <a:t> «Дошкольное образование»</a:t>
            </a:r>
          </a:p>
          <a:p>
            <a:pPr marL="0" indent="0">
              <a:buNone/>
            </a:pPr>
            <a:r>
              <a:rPr lang="ru-RU" sz="3000" dirty="0" smtClean="0"/>
              <a:t> «Специальное дошкольное образование»</a:t>
            </a:r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			Объекты </a:t>
            </a:r>
            <a:r>
              <a:rPr lang="ru-RU" sz="3000" dirty="0"/>
              <a:t>профессиональной </a:t>
            </a:r>
            <a:r>
              <a:rPr lang="ru-RU" sz="3000" dirty="0" smtClean="0"/>
              <a:t>деятельности:</a:t>
            </a:r>
          </a:p>
          <a:p>
            <a:pPr>
              <a:buFontTx/>
              <a:buChar char="-"/>
            </a:pPr>
            <a:r>
              <a:rPr lang="ru-RU" sz="3000" dirty="0" smtClean="0"/>
              <a:t>процесс </a:t>
            </a:r>
            <a:r>
              <a:rPr lang="ru-RU" sz="3000" dirty="0"/>
              <a:t>воспитания и обучения детей дошкольного </a:t>
            </a:r>
            <a:r>
              <a:rPr lang="ru-RU" sz="3000" dirty="0" smtClean="0"/>
              <a:t>возраста </a:t>
            </a:r>
          </a:p>
          <a:p>
            <a:pPr>
              <a:buFontTx/>
              <a:buChar char="-"/>
            </a:pPr>
            <a:r>
              <a:rPr lang="ru-RU" sz="3000" dirty="0" smtClean="0"/>
              <a:t>процесс </a:t>
            </a:r>
            <a:r>
              <a:rPr lang="ru-RU" sz="3000" dirty="0"/>
              <a:t>взаимодействия с родителями воспитанников и сотрудниками дошкольных образовательных </a:t>
            </a:r>
            <a:r>
              <a:rPr lang="ru-RU" sz="3000" dirty="0" smtClean="0"/>
              <a:t>организаций</a:t>
            </a:r>
          </a:p>
          <a:p>
            <a:pPr>
              <a:buFontTx/>
              <a:buChar char="-"/>
            </a:pPr>
            <a:r>
              <a:rPr lang="ru-RU" sz="3000" dirty="0" smtClean="0"/>
              <a:t> </a:t>
            </a:r>
            <a:r>
              <a:rPr lang="ru-RU" sz="3000" dirty="0"/>
              <a:t>методическое обеспечение образовательного процесса </a:t>
            </a:r>
            <a:endParaRPr lang="ru-RU" sz="3000" dirty="0" smtClean="0"/>
          </a:p>
          <a:p>
            <a:pPr>
              <a:buFontTx/>
              <a:buChar char="-"/>
            </a:pPr>
            <a:r>
              <a:rPr lang="ru-RU" sz="3000" dirty="0" smtClean="0"/>
              <a:t>организация </a:t>
            </a:r>
            <a:r>
              <a:rPr lang="ru-RU" sz="3000" dirty="0"/>
              <a:t>инновационной </a:t>
            </a:r>
            <a:r>
              <a:rPr lang="ru-RU" sz="3000" dirty="0" smtClean="0"/>
              <a:t>профессиональной деятельности</a:t>
            </a:r>
          </a:p>
          <a:p>
            <a:pPr>
              <a:buFontTx/>
              <a:buChar char="-"/>
            </a:pPr>
            <a:endParaRPr lang="ru-RU" sz="3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5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Конкурсные задания </a:t>
            </a:r>
            <a:br>
              <a:rPr lang="ru-RU" sz="3200" dirty="0" smtClean="0"/>
            </a:br>
            <a:r>
              <a:rPr lang="ru-RU" sz="3200" dirty="0" smtClean="0"/>
              <a:t>по компетенции «Дошкольное воспитание»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903324"/>
              </p:ext>
            </p:extLst>
          </p:nvPr>
        </p:nvGraphicFramePr>
        <p:xfrm>
          <a:off x="838200" y="1825625"/>
          <a:ext cx="1099521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606"/>
                <a:gridCol w="549760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Национальный чемпионат 2015 года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Национальный чемпионат 2016 года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</a:rPr>
                        <a:t>Инсценировка с элементами театрализации сказок (народов мира или литературных сказок) для детей дошкольного возраста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</a:rPr>
                        <a:t>Декоративно-прикладное искусство. Создание образца декоративной росписи для демонстрации в совместной организованной деятельности воспитателя с детьми по рисованию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</a:rPr>
                        <a:t>Объемная аппликация. Совместная деятельность воспитателя с детьми дошкольного возраста вне занятий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effectLst/>
                        </a:rPr>
                        <a:t>Проведение подвижной игры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Самопрезентация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Собеседование экспертов с участником конкурса</a:t>
                      </a:r>
                    </a:p>
                    <a:p>
                      <a:pPr marL="666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Театрализованная деятельность. Представление театра кукол по сказкам народов мира в соответствии с требованиями ФГОС</a:t>
                      </a:r>
                    </a:p>
                    <a:p>
                      <a:pPr marL="666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Декоративно-прикладное искусство. Создание образца декоративной росписи для демонстрации в совместной организованной деятельности воспитателя с детьми</a:t>
                      </a:r>
                    </a:p>
                    <a:p>
                      <a:pPr marL="666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Пластилинография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Изготовление поделки в технике рисования пластилином на разных поверхностях</a:t>
                      </a:r>
                    </a:p>
                    <a:p>
                      <a:pPr lvl="0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8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4995" y="202769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Конкурсные задания </a:t>
            </a:r>
            <a:br>
              <a:rPr lang="ru-RU" sz="3200" dirty="0" smtClean="0"/>
            </a:br>
            <a:r>
              <a:rPr lang="ru-RU" sz="3200" dirty="0" smtClean="0"/>
              <a:t>по компетенции «Дошкольное воспитание»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562150"/>
              </p:ext>
            </p:extLst>
          </p:nvPr>
        </p:nvGraphicFramePr>
        <p:xfrm>
          <a:off x="1008528" y="1368425"/>
          <a:ext cx="1090556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2783"/>
                <a:gridCol w="545278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Национальный чемпионат 2015 года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Национальный чемпионат 2016 года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5. Разработка и проведение комплекса утренней гимнастики с детьми дошкольного возраста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6. Создание и представление методической разработки для родителей (мастер-класс). (Пять образовательных областей)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7. Разработка и проведение дидактической игры с использованием ИКТ (интерактивная доска, интерактивный стол)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8. Разработка и представление части занятия по ЛЕГО-конструированию для детей дошкольного возраста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9. Анализ предметно-развивающей среды группы дошкольного образовательного учреждения с последующей характеристикой и коррекцией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8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Разработка и проведение комплекса утренней гимнастики с детьми дошкольного возраста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представление совместного проекта воспитателя, детей и родителей 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Выразительное чтение, презентация книги</a:t>
                      </a: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проведение дидактической игры с использованием ИКТ (интерактивная доска, интерактивный стол) 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8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Разработка и проведение занятия по робототехнике для детей дошкольного возраста</a:t>
                      </a:r>
                    </a:p>
                    <a:p>
                      <a:pPr marL="288000" lvl="0" indent="0" algn="just">
                        <a:buFont typeface="+mj-lt"/>
                        <a:buNone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8000" algn="just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2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083" y="624110"/>
            <a:ext cx="1015701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Конкурсное задание:  разработка </a:t>
            </a:r>
            <a:r>
              <a:rPr lang="ru-RU" sz="3100" dirty="0"/>
              <a:t>и проведение дидактической игры с использованием ИКТ (интерактивная доска, интерактивный стол</a:t>
            </a:r>
            <a:r>
              <a:rPr lang="ru-RU" sz="3100" dirty="0" smtClean="0"/>
              <a:t>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106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/>
              <a:t>: продемонстрировать умение проводить дидактическую игру с детьми дошкольного </a:t>
            </a:r>
            <a:r>
              <a:rPr lang="ru-RU" dirty="0" smtClean="0"/>
              <a:t>возраста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Описание объекта</a:t>
            </a:r>
            <a:r>
              <a:rPr lang="ru-RU" dirty="0"/>
              <a:t>: игровая деятельность детей дошкольного </a:t>
            </a:r>
            <a:r>
              <a:rPr lang="ru-RU" dirty="0" smtClean="0"/>
              <a:t>возраста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Лимит времени на выполнение задания</a:t>
            </a:r>
            <a:r>
              <a:rPr lang="ru-RU" dirty="0"/>
              <a:t>: 1 </a:t>
            </a:r>
            <a:r>
              <a:rPr lang="ru-RU" dirty="0" smtClean="0"/>
              <a:t>час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Лимит времени на представление задания</a:t>
            </a:r>
            <a:r>
              <a:rPr lang="ru-RU" dirty="0"/>
              <a:t>: 5 </a:t>
            </a:r>
            <a:r>
              <a:rPr lang="ru-RU" dirty="0" smtClean="0"/>
              <a:t>минут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Задание: </a:t>
            </a:r>
            <a:endParaRPr lang="ru-RU" dirty="0"/>
          </a:p>
          <a:p>
            <a:pPr lvl="0"/>
            <a:r>
              <a:rPr lang="ru-RU" dirty="0"/>
              <a:t>Определить цели и задачи дидактической </a:t>
            </a:r>
            <a:r>
              <a:rPr lang="ru-RU" dirty="0" smtClean="0"/>
              <a:t>игры</a:t>
            </a:r>
            <a:endParaRPr lang="ru-RU" dirty="0"/>
          </a:p>
          <a:p>
            <a:pPr lvl="0"/>
            <a:r>
              <a:rPr lang="ru-RU" dirty="0"/>
              <a:t>Подобрать материалы и </a:t>
            </a:r>
            <a:r>
              <a:rPr lang="ru-RU" dirty="0" smtClean="0"/>
              <a:t>оборудование</a:t>
            </a:r>
            <a:endParaRPr lang="ru-RU" dirty="0"/>
          </a:p>
          <a:p>
            <a:pPr lvl="0"/>
            <a:r>
              <a:rPr lang="ru-RU" dirty="0"/>
              <a:t>Разработать сценарий дидактической </a:t>
            </a:r>
            <a:r>
              <a:rPr lang="ru-RU" dirty="0" smtClean="0"/>
              <a:t>игры</a:t>
            </a:r>
            <a:endParaRPr lang="ru-RU" dirty="0"/>
          </a:p>
          <a:p>
            <a:pPr lvl="0"/>
            <a:r>
              <a:rPr lang="ru-RU" dirty="0"/>
              <a:t>Использовать </a:t>
            </a:r>
            <a:r>
              <a:rPr lang="ru-RU" dirty="0" smtClean="0"/>
              <a:t>ИКТ</a:t>
            </a:r>
            <a:endParaRPr lang="ru-RU" dirty="0"/>
          </a:p>
          <a:p>
            <a:pPr lvl="0"/>
            <a:r>
              <a:rPr lang="ru-RU" dirty="0" smtClean="0"/>
              <a:t>Отрепетировать</a:t>
            </a:r>
            <a:endParaRPr lang="ru-RU" dirty="0"/>
          </a:p>
          <a:p>
            <a:pPr lvl="0"/>
            <a:r>
              <a:rPr lang="ru-RU" dirty="0"/>
              <a:t>Сообщить экспертам о завершении работы и готовности демонстрировать дидактическую </a:t>
            </a:r>
            <a:r>
              <a:rPr lang="ru-RU" dirty="0" smtClean="0"/>
              <a:t>игру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5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847" y="624110"/>
            <a:ext cx="10195765" cy="69370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Критерии оценки конкурсного задания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639133"/>
              </p:ext>
            </p:extLst>
          </p:nvPr>
        </p:nvGraphicFramePr>
        <p:xfrm>
          <a:off x="2779058" y="1407461"/>
          <a:ext cx="7144871" cy="5214363"/>
        </p:xfrm>
        <a:graphic>
          <a:graphicData uri="http://schemas.openxmlformats.org/drawingml/2006/table">
            <a:tbl>
              <a:tblPr firstRow="1" firstCol="1" bandRow="1"/>
              <a:tblGrid>
                <a:gridCol w="6237724"/>
                <a:gridCol w="907147"/>
              </a:tblGrid>
              <a:tr h="223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Соблюдение правил конкурса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Соблюдение санитарных норм и правил безопасности, соответствующих профессии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Целесообразность использования отобранных материалов и оформления для создания дидактической игры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игры возрастным особенностям детей дошкольного возраста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методике (этапов) проведения дидактической игры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Правильность формулировки игровой задачи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Правильность формулировки дидактической задачи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поставленной цели в ходе проведения дидактической игры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всех структурных элементов дидактической игры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Соблюдение времени проведения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Творческий подход к проведению дидактической игры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Выразительность и четкость речи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впечатление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8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729</TotalTime>
  <Words>801</Words>
  <Application>Microsoft Office PowerPoint</Application>
  <PresentationFormat>Широкоэкранный</PresentationFormat>
  <Paragraphs>157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Компетенция «Дошкольное воспитание» чемпионатов WorldSkills Russia </vt:lpstr>
      <vt:lpstr>WorldSkills – это…</vt:lpstr>
      <vt:lpstr>WORLDSKILLS RUSSIA сегодня </vt:lpstr>
      <vt:lpstr>Задачи проведения чемпионатов WorldSkills Russia </vt:lpstr>
      <vt:lpstr>Компетенция «Дошкольное воспитание»  (воспитатель детей дошкольного возраста) </vt:lpstr>
      <vt:lpstr>Конкурсные задания  по компетенции «Дошкольное воспитание»</vt:lpstr>
      <vt:lpstr>Конкурсные задания  по компетенции «Дошкольное воспитание»</vt:lpstr>
      <vt:lpstr>Конкурсное задание:  разработка и проведение дидактической игры с использованием ИКТ (интерактивная доска, интерактивный стол)  </vt:lpstr>
      <vt:lpstr>Критерии оценки конкурсного задания</vt:lpstr>
      <vt:lpstr>Экспертное сообщество чемпионата</vt:lpstr>
      <vt:lpstr>Официальное общение экспертов </vt:lpstr>
      <vt:lpstr>Лица, имеющие допуск на конкурсную площадку</vt:lpstr>
      <vt:lpstr>Работа на конкурсной площадке </vt:lpstr>
      <vt:lpstr>Опыт Ярославского региона  в движении WorldSkills  по компетенции «Дошкольное воспитание» </vt:lpstr>
      <vt:lpstr>Обновление содержания образовательной программы </vt:lpstr>
      <vt:lpstr>Ближайшие перспективы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стандартов WorldSkills в подготовку специалистов  по направлению «Дошкольное образование» </dc:title>
  <dc:creator>Колесова Надежда</dc:creator>
  <cp:lastModifiedBy>Колесова Надежда</cp:lastModifiedBy>
  <cp:revision>26</cp:revision>
  <dcterms:created xsi:type="dcterms:W3CDTF">2016-09-26T10:01:40Z</dcterms:created>
  <dcterms:modified xsi:type="dcterms:W3CDTF">2016-09-28T15:03:45Z</dcterms:modified>
</cp:coreProperties>
</file>