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15"/>
  </p:notesMasterIdLst>
  <p:sldIdLst>
    <p:sldId id="263" r:id="rId2"/>
    <p:sldId id="267" r:id="rId3"/>
    <p:sldId id="266" r:id="rId4"/>
    <p:sldId id="257" r:id="rId5"/>
    <p:sldId id="258" r:id="rId6"/>
    <p:sldId id="270" r:id="rId7"/>
    <p:sldId id="265" r:id="rId8"/>
    <p:sldId id="269" r:id="rId9"/>
    <p:sldId id="271" r:id="rId10"/>
    <p:sldId id="268" r:id="rId11"/>
    <p:sldId id="259" r:id="rId12"/>
    <p:sldId id="261" r:id="rId13"/>
    <p:sldId id="262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71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01669D-4B49-43EB-9335-452894AC589F}" type="datetimeFigureOut">
              <a:rPr lang="ru-RU" smtClean="0"/>
              <a:t>04.07.2016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2B63C2-AC54-4DC7-9766-0EE979ECF8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7874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2B63C2-AC54-4DC7-9766-0EE979ECF8CB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9411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AE49C-CFE2-4316-BD8F-3C7A973978E0}" type="datetimeFigureOut">
              <a:rPr lang="ru-RU" smtClean="0"/>
              <a:t>04.07.2016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A9386-D829-4918-8583-F256BA9C9DB6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98098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AE49C-CFE2-4316-BD8F-3C7A973978E0}" type="datetimeFigureOut">
              <a:rPr lang="ru-RU" smtClean="0"/>
              <a:t>04.07.2016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A9386-D829-4918-8583-F256BA9C9D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2145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AE49C-CFE2-4316-BD8F-3C7A973978E0}" type="datetimeFigureOut">
              <a:rPr lang="ru-RU" smtClean="0"/>
              <a:t>04.07.2016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A9386-D829-4918-8583-F256BA9C9D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3344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AE49C-CFE2-4316-BD8F-3C7A973978E0}" type="datetimeFigureOut">
              <a:rPr lang="ru-RU" smtClean="0"/>
              <a:t>04.07.2016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A9386-D829-4918-8583-F256BA9C9D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06117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AE49C-CFE2-4316-BD8F-3C7A973978E0}" type="datetimeFigureOut">
              <a:rPr lang="ru-RU" smtClean="0"/>
              <a:t>04.07.2016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A9386-D829-4918-8583-F256BA9C9DB6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3698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AE49C-CFE2-4316-BD8F-3C7A973978E0}" type="datetimeFigureOut">
              <a:rPr lang="ru-RU" smtClean="0"/>
              <a:t>04.07.2016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A9386-D829-4918-8583-F256BA9C9D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3469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AE49C-CFE2-4316-BD8F-3C7A973978E0}" type="datetimeFigureOut">
              <a:rPr lang="ru-RU" smtClean="0"/>
              <a:t>04.07.2016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A9386-D829-4918-8583-F256BA9C9D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240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AE49C-CFE2-4316-BD8F-3C7A973978E0}" type="datetimeFigureOut">
              <a:rPr lang="ru-RU" smtClean="0"/>
              <a:t>04.07.2016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A9386-D829-4918-8583-F256BA9C9D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8720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AE49C-CFE2-4316-BD8F-3C7A973978E0}" type="datetimeFigureOut">
              <a:rPr lang="ru-RU" smtClean="0"/>
              <a:t>04.07.2016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A9386-D829-4918-8583-F256BA9C9D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8556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ADAE49C-CFE2-4316-BD8F-3C7A973978E0}" type="datetimeFigureOut">
              <a:rPr lang="ru-RU" smtClean="0"/>
              <a:t>04.07.2016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77A9386-D829-4918-8583-F256BA9C9D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5830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AE49C-CFE2-4316-BD8F-3C7A973978E0}" type="datetimeFigureOut">
              <a:rPr lang="ru-RU" smtClean="0"/>
              <a:t>04.07.2016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A9386-D829-4918-8583-F256BA9C9D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5487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ADAE49C-CFE2-4316-BD8F-3C7A973978E0}" type="datetimeFigureOut">
              <a:rPr lang="ru-RU" smtClean="0"/>
              <a:t>04.07.2016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77A9386-D829-4918-8583-F256BA9C9DB6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2520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forum.worldskills.ru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sr76.edu.yar.ru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orldskills.ru/techcom/sistema-cis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7492" y="1792760"/>
            <a:ext cx="9144000" cy="238760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/>
              <a:t>Работа экспертов на площадках чемпионата </a:t>
            </a:r>
            <a:br>
              <a:rPr lang="ru-RU" sz="3200" b="1" dirty="0" smtClean="0"/>
            </a:br>
            <a:r>
              <a:rPr lang="en-US" sz="3200" b="1" dirty="0" smtClean="0"/>
              <a:t>WorldSkills Russia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3999" y="3602037"/>
            <a:ext cx="9324975" cy="2888410"/>
          </a:xfrm>
        </p:spPr>
        <p:txBody>
          <a:bodyPr>
            <a:normAutofit fontScale="32500" lnSpcReduction="20000"/>
          </a:bodyPr>
          <a:lstStyle/>
          <a:p>
            <a:pPr algn="r"/>
            <a:endParaRPr lang="ru-RU" dirty="0" smtClean="0"/>
          </a:p>
          <a:p>
            <a:pPr algn="r"/>
            <a:endParaRPr lang="ru-RU" dirty="0"/>
          </a:p>
          <a:p>
            <a:pPr algn="r"/>
            <a:r>
              <a:rPr lang="ru-RU" dirty="0"/>
              <a:t>	</a:t>
            </a:r>
            <a:r>
              <a:rPr lang="ru-RU" dirty="0" smtClean="0"/>
              <a:t>			</a:t>
            </a:r>
            <a:r>
              <a:rPr lang="ru-RU" sz="3500" b="1" dirty="0" smtClean="0"/>
              <a:t>Колесова Н.А.,</a:t>
            </a:r>
          </a:p>
          <a:p>
            <a:pPr algn="r"/>
            <a:r>
              <a:rPr lang="ru-RU" sz="3500" b="1" dirty="0" smtClean="0"/>
              <a:t>				заведующий производственной </a:t>
            </a:r>
          </a:p>
          <a:p>
            <a:pPr algn="r"/>
            <a:r>
              <a:rPr lang="ru-RU" sz="3500" b="1" dirty="0" smtClean="0"/>
              <a:t>			     (педагогической) практикой, </a:t>
            </a:r>
          </a:p>
          <a:p>
            <a:pPr algn="r"/>
            <a:r>
              <a:rPr lang="ru-RU" sz="3500" b="1" dirty="0" smtClean="0"/>
              <a:t>				Организатор площадки чемпионата </a:t>
            </a:r>
          </a:p>
          <a:p>
            <a:pPr algn="r"/>
            <a:r>
              <a:rPr lang="ru-RU" sz="3500" b="1" dirty="0" smtClean="0"/>
              <a:t>				по компетенции «Дошкольное воспитание»</a:t>
            </a:r>
          </a:p>
          <a:p>
            <a:pPr algn="r"/>
            <a:endParaRPr lang="ru-RU" sz="3500" b="1" dirty="0"/>
          </a:p>
          <a:p>
            <a:endParaRPr lang="ru-RU" dirty="0" smtClean="0"/>
          </a:p>
          <a:p>
            <a:pPr algn="ctr"/>
            <a:r>
              <a:rPr lang="ru-RU" sz="1900" dirty="0" smtClean="0"/>
              <a:t>Ярославль, 201</a:t>
            </a:r>
            <a:r>
              <a:rPr lang="en-US" sz="1900" dirty="0" smtClean="0"/>
              <a:t>6</a:t>
            </a:r>
            <a:endParaRPr lang="ru-RU" sz="1900" dirty="0"/>
          </a:p>
        </p:txBody>
      </p:sp>
      <p:pic>
        <p:nvPicPr>
          <p:cNvPr id="4" name="Рисунок 3" descr="монограмма ЯрПК"/>
          <p:cNvPicPr/>
          <p:nvPr/>
        </p:nvPicPr>
        <p:blipFill>
          <a:blip r:embed="rId2" cstate="print">
            <a:lum brigh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00" t="20844" r="19897" b="26468"/>
          <a:stretch>
            <a:fillRect/>
          </a:stretch>
        </p:blipFill>
        <p:spPr bwMode="auto">
          <a:xfrm>
            <a:off x="877139" y="222736"/>
            <a:ext cx="2628060" cy="157002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3415552" y="222736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Государственное профессиональное образовательное автономное учреждение Ярославской области </a:t>
            </a:r>
          </a:p>
          <a:p>
            <a:pPr algn="ctr">
              <a:spcAft>
                <a:spcPts val="0"/>
              </a:spcAft>
            </a:pPr>
            <a:r>
              <a:rPr lang="ru-RU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ru-RU" sz="16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Ярославский педагогический колледж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026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1032" y="222736"/>
            <a:ext cx="2111257" cy="1807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54701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Лица, имеющие допуск на конкурсную площадку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indent="9144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ru-RU" dirty="0" smtClean="0"/>
              <a:t>Главный эксперт</a:t>
            </a:r>
          </a:p>
          <a:p>
            <a:pPr indent="9144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ru-RU" dirty="0" smtClean="0"/>
              <a:t>Заместитель главного эксперта</a:t>
            </a:r>
          </a:p>
          <a:p>
            <a:pPr indent="9144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ru-RU" dirty="0" smtClean="0"/>
              <a:t>Эксперты – члены жюри</a:t>
            </a:r>
          </a:p>
          <a:p>
            <a:pPr indent="9144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ru-RU" dirty="0" smtClean="0"/>
              <a:t>Технические эксперты</a:t>
            </a:r>
          </a:p>
          <a:p>
            <a:pPr indent="9144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ru-RU" dirty="0" smtClean="0"/>
              <a:t>Представители оргкомитета</a:t>
            </a:r>
          </a:p>
          <a:p>
            <a:pPr indent="9144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ru-RU" dirty="0" smtClean="0"/>
              <a:t>Участники </a:t>
            </a:r>
          </a:p>
          <a:p>
            <a:pPr indent="9144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ru-RU" dirty="0" smtClean="0"/>
              <a:t>Тим-лидер</a:t>
            </a:r>
          </a:p>
          <a:p>
            <a:pPr indent="9144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ru-RU" dirty="0" smtClean="0"/>
              <a:t>Стенд-спикеры </a:t>
            </a:r>
          </a:p>
          <a:p>
            <a:pPr indent="9144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ru-RU" dirty="0" smtClean="0"/>
              <a:t>Волонтеры 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19125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275497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Отчетная документация эксперта – организатора площадки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221691"/>
          </a:xfrm>
        </p:spPr>
        <p:txBody>
          <a:bodyPr>
            <a:normAutofit fontScale="92500" lnSpcReduction="10000"/>
          </a:bodyPr>
          <a:lstStyle/>
          <a:p>
            <a:pPr marL="0" indent="4572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/>
              <a:t>Форма (бланки) высылает РКЦ. Документы представляются в РКЦ.</a:t>
            </a:r>
          </a:p>
          <a:p>
            <a:pPr indent="4572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ru-RU" dirty="0" smtClean="0"/>
              <a:t>Списки участников и экспертов (форма из РКЦ)</a:t>
            </a:r>
          </a:p>
          <a:p>
            <a:pPr indent="4572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ru-RU" dirty="0" smtClean="0"/>
              <a:t>Протоколы инструктажей по ОТ и ТБ (ежедневно), по работе на оборудовании</a:t>
            </a:r>
          </a:p>
          <a:p>
            <a:pPr indent="4572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ru-RU" dirty="0" smtClean="0"/>
              <a:t>Протокол внесения 30% изменений в конкурсное задание</a:t>
            </a:r>
          </a:p>
          <a:p>
            <a:pPr indent="4572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ru-RU" dirty="0" smtClean="0"/>
              <a:t>Уточненное конкурсное задание</a:t>
            </a:r>
          </a:p>
          <a:p>
            <a:pPr indent="4572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ru-RU" dirty="0" smtClean="0"/>
              <a:t>Ведомость выдачи корпоративной одежды и сувенирной продукции</a:t>
            </a:r>
          </a:p>
          <a:p>
            <a:pPr indent="4572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ru-RU" dirty="0" smtClean="0"/>
              <a:t>«Пакет оценки компетенции» (</a:t>
            </a:r>
            <a:r>
              <a:rPr lang="en-US" dirty="0" smtClean="0"/>
              <a:t>CIS</a:t>
            </a:r>
            <a:r>
              <a:rPr lang="ru-RU" dirty="0" smtClean="0"/>
              <a:t>)</a:t>
            </a:r>
          </a:p>
          <a:p>
            <a:pPr indent="4572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ru-RU" dirty="0" smtClean="0"/>
              <a:t>Жеребьевка рабочих мест</a:t>
            </a:r>
          </a:p>
          <a:p>
            <a:pPr indent="4572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ru-RU" dirty="0" smtClean="0"/>
              <a:t>Итоговый протокол ЭМС</a:t>
            </a:r>
            <a:endParaRPr lang="en-US" dirty="0" smtClean="0"/>
          </a:p>
          <a:p>
            <a:pPr indent="4572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ru-RU" dirty="0" smtClean="0"/>
              <a:t>Форма апелляции</a:t>
            </a:r>
          </a:p>
          <a:p>
            <a:pPr indent="4572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ru-RU" dirty="0" smtClean="0"/>
              <a:t>Фото/видеоотчет по результатам работы площадки </a:t>
            </a:r>
          </a:p>
          <a:p>
            <a:pPr indent="4572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ru-RU" dirty="0" smtClean="0"/>
              <a:t>Форма регистрации несчастных случаев/ перерывов в работе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39435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63550"/>
          </a:xfrm>
        </p:spPr>
        <p:txBody>
          <a:bodyPr>
            <a:normAutofit fontScale="90000"/>
          </a:bodyPr>
          <a:lstStyle/>
          <a:p>
            <a:pPr lvl="0" algn="ctr">
              <a:lnSpc>
                <a:spcPct val="100000"/>
              </a:lnSpc>
            </a:pPr>
            <a:r>
              <a:rPr lang="ru-RU" sz="2800" dirty="0" smtClean="0"/>
              <a:t>Режим работы площадки по компетенции Дошкольное воспитание</a:t>
            </a:r>
            <a:endParaRPr lang="ru-RU" sz="2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4861622"/>
              </p:ext>
            </p:extLst>
          </p:nvPr>
        </p:nvGraphicFramePr>
        <p:xfrm>
          <a:off x="838201" y="887507"/>
          <a:ext cx="5114364" cy="572284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95344"/>
                <a:gridCol w="2209510"/>
                <a:gridCol w="2209510"/>
              </a:tblGrid>
              <a:tr h="1484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Дата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87" marR="491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Время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87" marR="491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Мероприятия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87" marR="49187" marT="0" marB="0"/>
                </a:tc>
              </a:tr>
              <a:tr h="36290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22.04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87" marR="491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с 9.00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87" marR="491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Ввоз оборудования. </a:t>
                      </a:r>
                      <a:endParaRPr lang="ru-RU" sz="8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Монтаж оборудования на площадке 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87" marR="49187" marT="0" marB="0"/>
                </a:tc>
              </a:tr>
              <a:tr h="2967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23.04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87" marR="491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с 10.00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87" marR="491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Дооборудование площадки (при необходимости)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87" marR="49187" marT="0" marB="0"/>
                </a:tc>
              </a:tr>
              <a:tr h="483876"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24.04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87" marR="491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9.00 – 9.30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87" marR="491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Регистрация конкурсантов и экспертов</a:t>
                      </a:r>
                      <a:endParaRPr lang="ru-RU" sz="8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Выдача одежды и сувенирной продукции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87" marR="49187" marT="0" marB="0"/>
                </a:tc>
              </a:tr>
              <a:tr h="8903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9.30 – 10.30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87" marR="491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Знакомство с оборудованием площадки</a:t>
                      </a:r>
                      <a:endParaRPr lang="ru-RU" sz="8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Инструктаж по ОТ и ТБ</a:t>
                      </a:r>
                      <a:endParaRPr lang="ru-RU" sz="8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Жеребьевка рабочих мест</a:t>
                      </a:r>
                      <a:endParaRPr lang="ru-RU" sz="8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Проверка расходных материалов и оборудования</a:t>
                      </a:r>
                      <a:endParaRPr lang="ru-RU" sz="8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Заполнение протоколов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87" marR="49187" marT="0" marB="0"/>
                </a:tc>
              </a:tr>
              <a:tr h="9677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10.30 – 12.30</a:t>
                      </a:r>
                      <a:endParaRPr lang="ru-RU" sz="8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87" marR="491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Конкурсанты: мастер-классы по работе с наборами </a:t>
                      </a:r>
                      <a:r>
                        <a:rPr lang="en-US" sz="900" dirty="0">
                          <a:effectLst/>
                        </a:rPr>
                        <a:t>Lego </a:t>
                      </a:r>
                      <a:r>
                        <a:rPr lang="en-US" sz="900" dirty="0" err="1">
                          <a:effectLst/>
                        </a:rPr>
                        <a:t>WeDo</a:t>
                      </a:r>
                      <a:r>
                        <a:rPr lang="ru-RU" sz="900" dirty="0">
                          <a:effectLst/>
                        </a:rPr>
                        <a:t> и интерактивным оборудованием</a:t>
                      </a:r>
                      <a:endParaRPr lang="ru-RU" sz="8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Эксперты: внесение 30% изменений в КЗ</a:t>
                      </a:r>
                      <a:endParaRPr lang="ru-RU" sz="8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Внесение критериев оценки в </a:t>
                      </a:r>
                      <a:r>
                        <a:rPr lang="en-US" sz="900" dirty="0">
                          <a:effectLst/>
                        </a:rPr>
                        <a:t>CIS</a:t>
                      </a:r>
                      <a:r>
                        <a:rPr lang="ru-RU" sz="900" dirty="0">
                          <a:effectLst/>
                        </a:rPr>
                        <a:t>. Блокировка </a:t>
                      </a:r>
                      <a:r>
                        <a:rPr lang="en-US" sz="900" dirty="0">
                          <a:effectLst/>
                        </a:rPr>
                        <a:t>CIS</a:t>
                      </a:r>
                      <a:r>
                        <a:rPr lang="ru-RU" sz="900" dirty="0">
                          <a:effectLst/>
                        </a:rPr>
                        <a:t>.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87" marR="49187" marT="0" marB="0"/>
                </a:tc>
              </a:tr>
              <a:tr h="483876">
                <a:tc rowSpan="10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25.04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87" marR="491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8.30 – 9.00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87" marR="491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Сбор участников на площадке</a:t>
                      </a:r>
                      <a:endParaRPr lang="ru-RU" sz="8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Инструктаж по ОТ и ТБ</a:t>
                      </a:r>
                      <a:endParaRPr lang="ru-RU" sz="8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Жеребьевка очередности выступления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87" marR="49187" marT="0" marB="0"/>
                </a:tc>
              </a:tr>
              <a:tr h="2419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9.00 – 10.00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87" marR="491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Подготовка КЗ № 1 «Самопрезентация»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87" marR="49187" marT="0" marB="0"/>
                </a:tc>
              </a:tr>
              <a:tr h="1484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10.00 – 11.30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87" marR="491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Демонстрация задания № 1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87" marR="49187" marT="0" marB="0"/>
                </a:tc>
              </a:tr>
              <a:tr h="1484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11.30 – 11.40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87" marR="491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Технический перерыв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87" marR="49187" marT="0" marB="0"/>
                </a:tc>
              </a:tr>
              <a:tr h="3629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11.40 -  12.55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87" marR="491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Подготовка КЗ № 2 «Декоративно-прикладное искусство»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87" marR="49187" marT="0" marB="0"/>
                </a:tc>
              </a:tr>
              <a:tr h="1484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12.55 – 13.40 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87" marR="491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Демонстрация задания № 2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87" marR="49187" marT="0" marB="0"/>
                </a:tc>
              </a:tr>
              <a:tr h="1484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13.40 – 14.40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87" marR="491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Обед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87" marR="49187" marT="0" marB="0"/>
                </a:tc>
              </a:tr>
              <a:tr h="2967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14.40 – 15.40 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87" marR="491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Подготовка КЗ № 3 «Дидактическая игра с ИКТ»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87" marR="49187" marT="0" marB="0"/>
                </a:tc>
              </a:tr>
              <a:tr h="1484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15.40 – 17.20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87" marR="491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Демонстрация задания № 3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87" marR="49187" marT="0" marB="0"/>
                </a:tc>
              </a:tr>
              <a:tr h="4451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17.20 – 19.00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87" marR="491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Подведение итогов конкурсного дня экспертами</a:t>
                      </a:r>
                      <a:endParaRPr lang="ru-RU" sz="8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Внесение результатов в </a:t>
                      </a:r>
                      <a:r>
                        <a:rPr lang="en-US" sz="900" dirty="0">
                          <a:effectLst/>
                        </a:rPr>
                        <a:t>CIS</a:t>
                      </a:r>
                      <a:r>
                        <a:rPr lang="ru-RU" sz="900" dirty="0">
                          <a:effectLst/>
                        </a:rPr>
                        <a:t>.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87" marR="49187" marT="0" marB="0"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9080172"/>
              </p:ext>
            </p:extLst>
          </p:nvPr>
        </p:nvGraphicFramePr>
        <p:xfrm>
          <a:off x="6115050" y="904884"/>
          <a:ext cx="5581649" cy="57110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58875"/>
                <a:gridCol w="2411387"/>
                <a:gridCol w="2411387"/>
              </a:tblGrid>
              <a:tr h="505082">
                <a:tc rowSpan="10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26.04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710" marR="447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8.30 – 9.00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710" marR="447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Сбор участников на площадке</a:t>
                      </a:r>
                      <a:endParaRPr lang="ru-RU" sz="7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Инструктаж по ОТ и ТБ</a:t>
                      </a:r>
                      <a:endParaRPr lang="ru-RU" sz="7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Жеребьевка очередности выступления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710" marR="44710" marT="0" marB="0"/>
                </a:tc>
              </a:tr>
              <a:tr h="16713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9.00 – 10.00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710" marR="447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Подготовка КЗ № 4 «Утренняя гимнастика»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710" marR="44710" marT="0" marB="0"/>
                </a:tc>
              </a:tr>
              <a:tr h="16713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10.00 – 12.30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710" marR="447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Демонстрация задания № 4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710" marR="44710" marT="0" marB="0"/>
                </a:tc>
              </a:tr>
              <a:tr h="16713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12.30 – 12.40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710" marR="447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Технический перерыв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710" marR="44710" marT="0" marB="0"/>
                </a:tc>
              </a:tr>
              <a:tr h="16713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12.40 -  13.55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710" marR="447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Подготовка КЗ № 5 «Пластилинография»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710" marR="44710" marT="0" marB="0"/>
                </a:tc>
              </a:tr>
              <a:tr h="16713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13.55 – 14.55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710" marR="447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Обед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710" marR="44710" marT="0" marB="0"/>
                </a:tc>
              </a:tr>
              <a:tr h="16713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14.55 – 15.40 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710" marR="447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Демонстрация задания № 5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710" marR="44710" marT="0" marB="0"/>
                </a:tc>
              </a:tr>
              <a:tr h="16713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15.40 – 16.40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710" marR="447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Подготовка КЗ № 6 «Театрализация»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710" marR="44710" marT="0" marB="0"/>
                </a:tc>
              </a:tr>
              <a:tr h="16713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16.40 – 18.10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710" marR="447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Демонстрация задания № 6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710" marR="44710" marT="0" marB="0"/>
                </a:tc>
              </a:tr>
              <a:tr h="91756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18.10 – 19.30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710" marR="447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Подведение итогов конкурсного дня экспертами</a:t>
                      </a:r>
                      <a:endParaRPr lang="ru-RU" sz="7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Внесение результатов в </a:t>
                      </a:r>
                      <a:r>
                        <a:rPr lang="en-US" sz="800">
                          <a:effectLst/>
                        </a:rPr>
                        <a:t>CIS</a:t>
                      </a:r>
                      <a:r>
                        <a:rPr lang="ru-RU" sz="800">
                          <a:effectLst/>
                        </a:rPr>
                        <a:t>.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710" marR="44710" marT="0" marB="0"/>
                </a:tc>
              </a:tr>
              <a:tr h="505082">
                <a:tc rowSpan="10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27.04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710" marR="447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8.30 – 9.00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710" marR="447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Сбор участников на площадке</a:t>
                      </a:r>
                      <a:endParaRPr lang="ru-RU" sz="7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Инструктаж по ОТ и ТБ</a:t>
                      </a:r>
                      <a:endParaRPr lang="ru-RU" sz="7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Жеребьевка очередности выступления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710" marR="44710" marT="0" marB="0"/>
                </a:tc>
              </a:tr>
              <a:tr h="16713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9.00 – 10.00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710" marR="447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Подготовка КЗ № 7 «Робототехника»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710" marR="44710" marT="0" marB="0"/>
                </a:tc>
              </a:tr>
              <a:tr h="16713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10.00 – 12.20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710" marR="447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Демонстрация задания № 7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710" marR="44710" marT="0" marB="0"/>
                </a:tc>
              </a:tr>
              <a:tr h="16713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12.20 – 12.30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710" marR="447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Технический перерыв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710" marR="44710" marT="0" marB="0"/>
                </a:tc>
              </a:tr>
              <a:tr h="16713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12.30 -  13.30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710" marR="447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Подготовка КЗ № 8 «Выразительное чтение»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710" marR="44710" marT="0" marB="0"/>
                </a:tc>
              </a:tr>
              <a:tr h="16713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13.30 – 14.30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710" marR="447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Обед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710" marR="44710" marT="0" marB="0"/>
                </a:tc>
              </a:tr>
              <a:tr h="16713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14.30 – 16.00 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710" marR="447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Демонстрация задания № 8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710" marR="44710" marT="0" marB="0"/>
                </a:tc>
              </a:tr>
              <a:tr h="16713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16.00 – 16.45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710" marR="447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Подготовка КЗ № 9 «Совместный проект»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710" marR="44710" marT="0" marB="0"/>
                </a:tc>
              </a:tr>
              <a:tr h="16713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16.45 – 18.15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710" marR="447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Демонстрация задания № 9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710" marR="44710" marT="0" marB="0"/>
                </a:tc>
              </a:tr>
              <a:tr h="60411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18.15 – 19.30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710" marR="447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Подведение итогов конкурсного дня экспертами</a:t>
                      </a:r>
                      <a:endParaRPr lang="ru-RU" sz="7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Внесение результатов в </a:t>
                      </a:r>
                      <a:r>
                        <a:rPr lang="en-US" sz="800">
                          <a:effectLst/>
                        </a:rPr>
                        <a:t>CIS</a:t>
                      </a:r>
                      <a:r>
                        <a:rPr lang="ru-RU" sz="800">
                          <a:effectLst/>
                        </a:rPr>
                        <a:t>.</a:t>
                      </a:r>
                      <a:endParaRPr lang="ru-RU" sz="7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Завершение работы площадки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710" marR="44710" marT="0" marB="0"/>
                </a:tc>
              </a:tr>
              <a:tr h="5050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28.04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710" marR="447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с 9.00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710" marR="447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Демонтаж оборудования на площадке </a:t>
                      </a:r>
                      <a:endParaRPr lang="ru-RU" sz="7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Вывоз оборудования. </a:t>
                      </a:r>
                      <a:endParaRPr lang="ru-RU" sz="7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710" marR="4471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7600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5395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056422"/>
          </a:xfrm>
        </p:spPr>
        <p:txBody>
          <a:bodyPr/>
          <a:lstStyle/>
          <a:p>
            <a:pPr algn="ctr"/>
            <a:r>
              <a:rPr lang="ru-RU" dirty="0" smtClean="0"/>
              <a:t>Эксперт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0"/>
            <a:r>
              <a:rPr lang="ru-RU" dirty="0" smtClean="0"/>
              <a:t>Эксперт – лицо, обладающее опытом в какой-либо специальности, профессии или технологии, представляющее Участника  на профессиональном конкурсе, относящемся к области знаний Эксперта</a:t>
            </a:r>
          </a:p>
          <a:p>
            <a:pPr indent="0"/>
            <a:r>
              <a:rPr lang="ru-RU" dirty="0" smtClean="0"/>
              <a:t>Главный эксперт – Эксперт, отвечающий за управление, организацию и руководство отдельной компетенцией в рамках Чемпионата </a:t>
            </a:r>
          </a:p>
          <a:p>
            <a:pPr indent="0">
              <a:buFont typeface="Wingdings" panose="05000000000000000000" pitchFamily="2" charset="2"/>
              <a:buChar char="v"/>
            </a:pPr>
            <a:r>
              <a:rPr lang="ru-RU" dirty="0" smtClean="0"/>
              <a:t>Главный (Национальный) эксперт</a:t>
            </a:r>
          </a:p>
          <a:p>
            <a:pPr indent="0">
              <a:buFont typeface="Wingdings" panose="05000000000000000000" pitchFamily="2" charset="2"/>
              <a:buChar char="v"/>
            </a:pPr>
            <a:r>
              <a:rPr lang="ru-RU" dirty="0" smtClean="0"/>
              <a:t>Заместитель главного эксперта</a:t>
            </a:r>
          </a:p>
          <a:p>
            <a:pPr indent="0">
              <a:buFont typeface="Wingdings" panose="05000000000000000000" pitchFamily="2" charset="2"/>
              <a:buChar char="v"/>
            </a:pPr>
            <a:r>
              <a:rPr lang="ru-RU" dirty="0" smtClean="0"/>
              <a:t>Эксперты – члены жюри</a:t>
            </a:r>
          </a:p>
          <a:p>
            <a:pPr indent="0">
              <a:buFont typeface="Wingdings" panose="05000000000000000000" pitchFamily="2" charset="2"/>
              <a:buChar char="v"/>
            </a:pPr>
            <a:r>
              <a:rPr lang="ru-RU" dirty="0" smtClean="0"/>
              <a:t>Эксперты с особыми полномочиями (например, технический эксперт, эксперт по работе с </a:t>
            </a:r>
            <a:r>
              <a:rPr lang="en-US" dirty="0" smtClean="0"/>
              <a:t>CIS</a:t>
            </a:r>
            <a:r>
              <a:rPr lang="ru-RU" dirty="0" smtClean="0"/>
              <a:t>)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5548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046897"/>
          </a:xfrm>
        </p:spPr>
        <p:txBody>
          <a:bodyPr/>
          <a:lstStyle/>
          <a:p>
            <a:pPr algn="ctr"/>
            <a:r>
              <a:rPr lang="ru-RU" dirty="0" smtClean="0"/>
              <a:t>Официальное общение экспертов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457200"/>
            <a:r>
              <a:rPr lang="ru-RU" dirty="0" smtClean="0"/>
              <a:t>Дискуссионные форумы </a:t>
            </a:r>
            <a:r>
              <a:rPr lang="en-US" dirty="0" smtClean="0"/>
              <a:t> WorldSkills Russia</a:t>
            </a:r>
          </a:p>
          <a:p>
            <a:pPr indent="457200"/>
            <a:r>
              <a:rPr lang="en-US" dirty="0" smtClean="0">
                <a:hlinkClick r:id="rId2"/>
              </a:rPr>
              <a:t>http://forum.worldskills.ru/</a:t>
            </a:r>
            <a:endParaRPr lang="en-US" dirty="0" smtClean="0"/>
          </a:p>
          <a:p>
            <a:pPr marL="0" indent="457200">
              <a:buNone/>
            </a:pPr>
            <a:r>
              <a:rPr lang="ru-RU" dirty="0" smtClean="0"/>
              <a:t>Модератор форума – Главный (Национальный</a:t>
            </a:r>
            <a:r>
              <a:rPr lang="en-US" dirty="0" smtClean="0"/>
              <a:t>)</a:t>
            </a:r>
            <a:r>
              <a:rPr lang="ru-RU" dirty="0" smtClean="0"/>
              <a:t> эксперт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10150" y="3092436"/>
            <a:ext cx="6711762" cy="3320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4806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294547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Функции экспертов до начала чемпионата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-</a:t>
            </a:r>
            <a:r>
              <a:rPr lang="ru-RU" dirty="0"/>
              <a:t> скачать с сайта </a:t>
            </a:r>
            <a:r>
              <a:rPr lang="en-US" u="sng" dirty="0" smtClean="0">
                <a:hlinkClick r:id="rId2"/>
              </a:rPr>
              <a:t>http://wsr76.edu.yar.ru/</a:t>
            </a:r>
            <a:r>
              <a:rPr lang="ru-RU" u="sng" dirty="0" smtClean="0"/>
              <a:t> </a:t>
            </a:r>
            <a:r>
              <a:rPr lang="ru-RU" dirty="0" smtClean="0"/>
              <a:t>всю </a:t>
            </a:r>
            <a:r>
              <a:rPr lang="ru-RU" dirty="0"/>
              <a:t>документацию по организации соревнований и ознакомиться с </a:t>
            </a:r>
            <a:r>
              <a:rPr lang="ru-RU" dirty="0" smtClean="0"/>
              <a:t>ней</a:t>
            </a:r>
            <a:endParaRPr lang="ru-RU" dirty="0"/>
          </a:p>
          <a:p>
            <a:r>
              <a:rPr lang="ru-RU" dirty="0"/>
              <a:t>- ознакомиться с Кодексом этики </a:t>
            </a:r>
            <a:r>
              <a:rPr lang="en-US" dirty="0" smtClean="0"/>
              <a:t>WSR</a:t>
            </a:r>
            <a:endParaRPr lang="ru-RU" dirty="0"/>
          </a:p>
          <a:p>
            <a:r>
              <a:rPr lang="ru-RU" dirty="0"/>
              <a:t>- изучить Регламент проведения Чемпионата, Техническое описание и другую официальную документацию </a:t>
            </a:r>
            <a:r>
              <a:rPr lang="ru-RU" dirty="0" smtClean="0"/>
              <a:t>соревнований</a:t>
            </a:r>
            <a:endParaRPr lang="ru-RU" dirty="0"/>
          </a:p>
          <a:p>
            <a:r>
              <a:rPr lang="ru-RU" dirty="0"/>
              <a:t>- при необходимости, составить предлагаемое Конкурсное задание, как указано в Техническом </a:t>
            </a:r>
            <a:r>
              <a:rPr lang="ru-RU" dirty="0" smtClean="0"/>
              <a:t>описании</a:t>
            </a:r>
            <a:endParaRPr lang="ru-RU" dirty="0"/>
          </a:p>
          <a:p>
            <a:r>
              <a:rPr lang="ru-RU" dirty="0"/>
              <a:t>- подготовить предложения по уточнению Технического </a:t>
            </a:r>
            <a:r>
              <a:rPr lang="ru-RU" dirty="0" smtClean="0"/>
              <a:t>описания</a:t>
            </a:r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6868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09251"/>
          </a:xfrm>
        </p:spPr>
        <p:txBody>
          <a:bodyPr/>
          <a:lstStyle/>
          <a:p>
            <a:r>
              <a:rPr lang="ru-RU" dirty="0" smtClean="0"/>
              <a:t>Функции экспертов в ходе чемпионата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743075"/>
            <a:ext cx="10515600" cy="4433888"/>
          </a:xfrm>
        </p:spPr>
        <p:txBody>
          <a:bodyPr>
            <a:normAutofit/>
          </a:bodyPr>
          <a:lstStyle/>
          <a:p>
            <a:r>
              <a:rPr lang="ru-RU" dirty="0" smtClean="0"/>
              <a:t>-</a:t>
            </a:r>
            <a:r>
              <a:rPr lang="ru-RU" dirty="0"/>
              <a:t> до начала Чемпионата Эксперты помогают </a:t>
            </a:r>
            <a:r>
              <a:rPr lang="ru-RU" dirty="0" smtClean="0"/>
              <a:t>Главному (Национальному) </a:t>
            </a:r>
            <a:r>
              <a:rPr lang="ru-RU" dirty="0"/>
              <a:t>эксперту окончательно оформить Конкурсное задание, Аспекты </a:t>
            </a:r>
            <a:r>
              <a:rPr lang="ru-RU" dirty="0" err="1"/>
              <a:t>Субкритериев</a:t>
            </a:r>
            <a:r>
              <a:rPr lang="ru-RU" dirty="0"/>
              <a:t>, которые будут использоваться для выставления оценки, и баллы, начисляемые за каждый Аспект </a:t>
            </a:r>
            <a:r>
              <a:rPr lang="ru-RU" dirty="0" err="1" smtClean="0"/>
              <a:t>Субкритерия</a:t>
            </a:r>
            <a:endParaRPr lang="ru-RU" dirty="0"/>
          </a:p>
          <a:p>
            <a:r>
              <a:rPr lang="ru-RU" dirty="0"/>
              <a:t>- уточнить Техническое описание (согласовывается с Экспертом с особыми полномочиями по техническим описаниям в партнёрстве с заместителем Главного эксперта</a:t>
            </a:r>
            <a:r>
              <a:rPr lang="ru-RU" dirty="0" smtClean="0"/>
              <a:t>)</a:t>
            </a:r>
            <a:endParaRPr lang="ru-RU" dirty="0"/>
          </a:p>
          <a:p>
            <a:r>
              <a:rPr lang="ru-RU" dirty="0"/>
              <a:t>- при необходимости, составить предлагаемое Конкурсное задание или модуль, как указано в Техническом описании;</a:t>
            </a:r>
          </a:p>
          <a:p>
            <a:r>
              <a:rPr lang="ru-RU" dirty="0"/>
              <a:t>- хранить в тайне Конкурсное </a:t>
            </a:r>
            <a:r>
              <a:rPr lang="ru-RU" dirty="0" smtClean="0"/>
              <a:t>задание (в соответствии с Кодексом этики)</a:t>
            </a:r>
            <a:endParaRPr lang="ru-RU" dirty="0"/>
          </a:p>
          <a:p>
            <a:r>
              <a:rPr lang="ru-RU" dirty="0"/>
              <a:t>- при необходимости, внести в Конкурсное задание изменения (т.е. 30% изменение для используемых Конкурсантами заданий</a:t>
            </a:r>
            <a:r>
              <a:rPr lang="ru-RU" dirty="0" smtClean="0"/>
              <a:t>)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4881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77900"/>
          </a:xfrm>
        </p:spPr>
        <p:txBody>
          <a:bodyPr/>
          <a:lstStyle/>
          <a:p>
            <a:r>
              <a:rPr lang="ru-RU" dirty="0" smtClean="0"/>
              <a:t>Функции экспертов в ходе чемпионата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79" y="1845734"/>
            <a:ext cx="10494645" cy="4023360"/>
          </a:xfrm>
        </p:spPr>
        <p:txBody>
          <a:bodyPr>
            <a:normAutofit/>
          </a:bodyPr>
          <a:lstStyle/>
          <a:p>
            <a:r>
              <a:rPr lang="ru-RU" dirty="0" smtClean="0"/>
              <a:t>- соблюдать Регламента проведения Чемпионата</a:t>
            </a:r>
          </a:p>
          <a:p>
            <a:r>
              <a:rPr lang="ru-RU" dirty="0" smtClean="0"/>
              <a:t>- оценивать Конкурсное задание объективно и беспристрастно, следуя инструкциям, полученным от Главного (Национального) эксперта и Председателя жюри</a:t>
            </a:r>
          </a:p>
          <a:p>
            <a:r>
              <a:rPr lang="ru-RU" dirty="0" smtClean="0"/>
              <a:t>- убедиться в том, что все конкурсанты ознакомлены с нормами ОТ и ТБ, а также с соответствующими отраслевыми требованиями. Обеспечивать строгое соблюдение этих правил на всем протяжении Чемпионата</a:t>
            </a:r>
          </a:p>
          <a:p>
            <a:r>
              <a:rPr lang="ru-RU" dirty="0" smtClean="0"/>
              <a:t>- ежедневная проверка инструментальных ящиков конкурсантов  (в присутствии конкурсантов)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8648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961172"/>
          </a:xfrm>
        </p:spPr>
        <p:txBody>
          <a:bodyPr>
            <a:normAutofit/>
          </a:bodyPr>
          <a:lstStyle/>
          <a:p>
            <a:pPr algn="ctr"/>
            <a:r>
              <a:rPr lang="ru-RU" sz="3800" dirty="0" smtClean="0"/>
              <a:t>Общение с участником из своего региона </a:t>
            </a:r>
            <a:endParaRPr lang="ru-RU" sz="3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457200">
              <a:buNone/>
            </a:pPr>
            <a:r>
              <a:rPr lang="ru-RU" dirty="0" smtClean="0"/>
              <a:t>Общение со своим участником  в ходе проведения конкурса – только в присутствии Эксперта – члена Жюри  из другого региона</a:t>
            </a:r>
          </a:p>
          <a:p>
            <a:pPr marL="0" indent="457200">
              <a:buNone/>
            </a:pPr>
            <a:endParaRPr lang="ru-RU" dirty="0" smtClean="0"/>
          </a:p>
          <a:p>
            <a:pPr marL="0" indent="457200">
              <a:buNone/>
            </a:pPr>
            <a:r>
              <a:rPr lang="ru-RU" dirty="0" smtClean="0"/>
              <a:t>Официальное общение (15-30 мин.) утром и вечером, допускается в обеденный перерыв (за исключением отдельных компетенций, где производится обнаружение дефектов)</a:t>
            </a:r>
          </a:p>
          <a:p>
            <a:pPr marL="0" indent="457200">
              <a:buNone/>
            </a:pPr>
            <a:r>
              <a:rPr lang="ru-RU" dirty="0" smtClean="0"/>
              <a:t>Использование любого оборудования для записи или обмена информацией запрещено</a:t>
            </a:r>
            <a:endParaRPr lang="ru-RU" dirty="0"/>
          </a:p>
          <a:p>
            <a:pPr marL="0" indent="457200">
              <a:buNone/>
            </a:pPr>
            <a:endParaRPr lang="ru-RU" dirty="0" smtClean="0"/>
          </a:p>
          <a:p>
            <a:pPr indent="457200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3240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046897"/>
          </a:xfrm>
        </p:spPr>
        <p:txBody>
          <a:bodyPr/>
          <a:lstStyle/>
          <a:p>
            <a:pPr algn="ctr"/>
            <a:r>
              <a:rPr lang="ru-RU" dirty="0" smtClean="0"/>
              <a:t>Оценка конкурсных заданий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199" y="1762125"/>
            <a:ext cx="11039475" cy="4414838"/>
          </a:xfrm>
        </p:spPr>
        <p:txBody>
          <a:bodyPr>
            <a:normAutofit/>
          </a:bodyPr>
          <a:lstStyle/>
          <a:p>
            <a:pPr indent="457200"/>
            <a:r>
              <a:rPr lang="ru-RU" dirty="0" smtClean="0"/>
              <a:t>Регистрация в автоматизированной системе подведения итогов соревнований </a:t>
            </a:r>
            <a:r>
              <a:rPr lang="en-US" dirty="0" smtClean="0"/>
              <a:t>CIS </a:t>
            </a:r>
          </a:p>
          <a:p>
            <a:pPr indent="457200"/>
            <a:r>
              <a:rPr lang="ru-RU" dirty="0" smtClean="0"/>
              <a:t>Доступ в систему за 2-3 дня до официального открытия чемпионата (администраторы </a:t>
            </a:r>
            <a:r>
              <a:rPr lang="en-US" dirty="0" smtClean="0"/>
              <a:t>WSR</a:t>
            </a:r>
            <a:r>
              <a:rPr lang="ru-RU" dirty="0" smtClean="0"/>
              <a:t>)</a:t>
            </a:r>
            <a:endParaRPr lang="en-US" dirty="0" smtClean="0"/>
          </a:p>
          <a:p>
            <a:pPr marL="0" indent="457200">
              <a:buNone/>
            </a:pPr>
            <a:r>
              <a:rPr lang="en-US" dirty="0" smtClean="0"/>
              <a:t>	</a:t>
            </a:r>
          </a:p>
          <a:p>
            <a:pPr marL="0" indent="457200">
              <a:buNone/>
            </a:pPr>
            <a:r>
              <a:rPr lang="ru-RU" dirty="0" smtClean="0"/>
              <a:t>Запись обучающих </a:t>
            </a:r>
            <a:r>
              <a:rPr lang="ru-RU" dirty="0" err="1" smtClean="0"/>
              <a:t>вебинаров</a:t>
            </a:r>
            <a:r>
              <a:rPr lang="ru-RU" dirty="0" smtClean="0"/>
              <a:t> по работе с </a:t>
            </a:r>
            <a:r>
              <a:rPr lang="en-US" dirty="0" smtClean="0"/>
              <a:t>CIS</a:t>
            </a:r>
            <a:endParaRPr lang="ru-RU" dirty="0" smtClean="0"/>
          </a:p>
          <a:p>
            <a:pPr marL="0" indent="457200">
              <a:buNone/>
            </a:pPr>
            <a:r>
              <a:rPr lang="en-US" dirty="0" smtClean="0">
                <a:hlinkClick r:id="rId2"/>
              </a:rPr>
              <a:t>http://worldskills.ru/techcom/sistema-cis/</a:t>
            </a:r>
            <a:endParaRPr lang="ru-RU" dirty="0" smtClean="0"/>
          </a:p>
          <a:p>
            <a:pPr marL="0" indent="457200">
              <a:buNone/>
            </a:pPr>
            <a:endParaRPr lang="ru-RU" dirty="0" smtClean="0"/>
          </a:p>
          <a:p>
            <a:pPr indent="457200"/>
            <a:r>
              <a:rPr lang="ru-RU" dirty="0" smtClean="0"/>
              <a:t>Консультация по вопросам внесения данных в </a:t>
            </a:r>
            <a:r>
              <a:rPr lang="en-US" dirty="0" smtClean="0"/>
              <a:t>CIS </a:t>
            </a:r>
            <a:r>
              <a:rPr lang="ru-RU" dirty="0" smtClean="0"/>
              <a:t>– </a:t>
            </a:r>
            <a:endParaRPr lang="en-US" dirty="0" smtClean="0"/>
          </a:p>
          <a:p>
            <a:pPr marL="0" indent="457200" algn="ctr">
              <a:buNone/>
            </a:pPr>
            <a:r>
              <a:rPr lang="ru-RU" b="1" dirty="0" err="1" smtClean="0"/>
              <a:t>Кастюкевич</a:t>
            </a:r>
            <a:r>
              <a:rPr lang="ru-RU" b="1" dirty="0" smtClean="0"/>
              <a:t> Вячеслав Сергеевич</a:t>
            </a:r>
            <a:r>
              <a:rPr lang="ru-RU" dirty="0" smtClean="0"/>
              <a:t> (ГПОАУ ЯО Ярославский педагогический колледж)</a:t>
            </a:r>
            <a:r>
              <a:rPr lang="en-US" dirty="0" smtClean="0"/>
              <a:t> </a:t>
            </a:r>
            <a:r>
              <a:rPr lang="ru-RU" dirty="0"/>
              <a:t>  </a:t>
            </a:r>
            <a:r>
              <a:rPr lang="ru-RU" dirty="0" smtClean="0"/>
              <a:t>	</a:t>
            </a:r>
            <a:r>
              <a:rPr lang="en-US" sz="3200" dirty="0" smtClean="0"/>
              <a:t>+79806512794</a:t>
            </a:r>
            <a:endParaRPr lang="ru-RU" sz="3200" dirty="0" smtClean="0"/>
          </a:p>
        </p:txBody>
      </p:sp>
    </p:spTree>
    <p:extLst>
      <p:ext uri="{BB962C8B-B14F-4D97-AF65-F5344CB8AC3E}">
        <p14:creationId xmlns:p14="http://schemas.microsoft.com/office/powerpoint/2010/main" val="2723727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Оценка конкурсных заданий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91440"/>
            <a:r>
              <a:rPr lang="ru-RU" dirty="0" smtClean="0"/>
              <a:t>100 балльная шкала оценивания. Переход к 500-балльной шкале осуществляет </a:t>
            </a:r>
            <a:r>
              <a:rPr lang="en-US" dirty="0" smtClean="0"/>
              <a:t>CIS</a:t>
            </a:r>
          </a:p>
          <a:p>
            <a:pPr indent="91440"/>
            <a:endParaRPr lang="ru-RU" dirty="0" smtClean="0"/>
          </a:p>
          <a:p>
            <a:pPr indent="91440"/>
            <a:r>
              <a:rPr lang="ru-RU" dirty="0" smtClean="0"/>
              <a:t>Объективные показатели оценки  – 3 эксперта</a:t>
            </a:r>
          </a:p>
          <a:p>
            <a:pPr indent="91440"/>
            <a:r>
              <a:rPr lang="ru-RU" dirty="0" smtClean="0"/>
              <a:t>Субъективные показатели оценки – 5 экспертов</a:t>
            </a:r>
          </a:p>
          <a:p>
            <a:pPr indent="91440"/>
            <a:endParaRPr lang="ru-RU" dirty="0" smtClean="0"/>
          </a:p>
          <a:p>
            <a:pPr indent="91440"/>
            <a:r>
              <a:rPr lang="ru-RU" dirty="0" smtClean="0"/>
              <a:t>Запрещается обсуждение и выставление оценок в присутствии конкурсантов</a:t>
            </a:r>
          </a:p>
          <a:p>
            <a:pPr indent="91440"/>
            <a:endParaRPr lang="ru-RU" dirty="0" smtClean="0"/>
          </a:p>
          <a:p>
            <a:pPr indent="91440"/>
            <a:r>
              <a:rPr lang="ru-RU" dirty="0" smtClean="0"/>
              <a:t>Внесение</a:t>
            </a:r>
            <a:r>
              <a:rPr lang="en-US" dirty="0" smtClean="0"/>
              <a:t> </a:t>
            </a:r>
            <a:r>
              <a:rPr lang="ru-RU" dirty="0" smtClean="0"/>
              <a:t>данных и заверение результатов членами жюри до 12.00 следующего конкурсного дня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13679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етро">
  <a:themeElements>
    <a:clrScheme name="Ретро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182</TotalTime>
  <Words>749</Words>
  <Application>Microsoft Office PowerPoint</Application>
  <PresentationFormat>Широкоэкранный</PresentationFormat>
  <Paragraphs>197</Paragraphs>
  <Slides>13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Calibri</vt:lpstr>
      <vt:lpstr>Calibri Light</vt:lpstr>
      <vt:lpstr>Times New Roman</vt:lpstr>
      <vt:lpstr>Wingdings</vt:lpstr>
      <vt:lpstr>Ретро</vt:lpstr>
      <vt:lpstr>Работа экспертов на площадках чемпионата  WorldSkills Russia </vt:lpstr>
      <vt:lpstr>Эксперт</vt:lpstr>
      <vt:lpstr>Официальное общение экспертов </vt:lpstr>
      <vt:lpstr>Функции экспертов до начала чемпионата</vt:lpstr>
      <vt:lpstr>Функции экспертов в ходе чемпионата</vt:lpstr>
      <vt:lpstr>Функции экспертов в ходе чемпионата</vt:lpstr>
      <vt:lpstr>Общение с участником из своего региона </vt:lpstr>
      <vt:lpstr>Оценка конкурсных заданий </vt:lpstr>
      <vt:lpstr>Оценка конкурсных заданий </vt:lpstr>
      <vt:lpstr>Лица, имеющие допуск на конкурсную площадку</vt:lpstr>
      <vt:lpstr>Отчетная документация эксперта – организатора площадки </vt:lpstr>
      <vt:lpstr>Режим работы площадки по компетенции Дошкольное воспитание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Работа экспертов на площадках чемпионата WorldSkills Russia</dc:title>
  <dc:creator>Колесова Надежда</dc:creator>
  <cp:lastModifiedBy>Колесова Надежда</cp:lastModifiedBy>
  <cp:revision>21</cp:revision>
  <dcterms:created xsi:type="dcterms:W3CDTF">2016-04-05T06:54:02Z</dcterms:created>
  <dcterms:modified xsi:type="dcterms:W3CDTF">2016-07-04T10:41:53Z</dcterms:modified>
</cp:coreProperties>
</file>