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74CA"/>
    <a:srgbClr val="2962A7"/>
    <a:srgbClr val="00A7FA"/>
    <a:srgbClr val="66CCFF"/>
    <a:srgbClr val="2C69B2"/>
    <a:srgbClr val="212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644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4FD8EA-74C1-4884-A78E-454D30CAA5EE}" type="datetimeFigureOut">
              <a:rPr lang="ru-RU" smtClean="0"/>
              <a:t>14.06.2018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C00ACF-FE03-4840-A314-0B96D2568D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249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C00ACF-FE03-4840-A314-0B96D2568D4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667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980728"/>
          </a:xfrm>
          <a:prstGeom prst="rect">
            <a:avLst/>
          </a:prstGeom>
          <a:solidFill>
            <a:srgbClr val="0C74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467544" y="2417400"/>
            <a:ext cx="8291663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Авторская дополнительная общеобразовательная программа </a:t>
            </a:r>
            <a:r>
              <a:rPr lang="ru-RU" sz="2800" b="1" dirty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объединения допрофессионального педагогического образования</a:t>
            </a:r>
          </a:p>
          <a:p>
            <a:pPr algn="ctr"/>
            <a:r>
              <a:rPr lang="ru-RU" sz="2800" b="1" dirty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«Содружество виртуозусов» </a:t>
            </a:r>
            <a:endParaRPr lang="ru-RU" sz="2800" b="1" dirty="0" smtClean="0">
              <a:solidFill>
                <a:srgbClr val="2962A7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Ярославского </a:t>
            </a:r>
            <a:r>
              <a:rPr lang="ru-RU" sz="2800" b="1" dirty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педагогического колледжа </a:t>
            </a:r>
          </a:p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691680" y="108794"/>
            <a:ext cx="0" cy="74216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721792" y="108794"/>
            <a:ext cx="57143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ГПОАУ ЯО Ярославский педагогический колледж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C:\Users\PC-05\Desktop\рамки и лого ярпк\лого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9830"/>
            <a:ext cx="1464338" cy="860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466693" y="5275074"/>
            <a:ext cx="356980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2962A7"/>
                </a:solidFill>
                <a:latin typeface="Times New Roman" pitchFamily="18" charset="0"/>
                <a:cs typeface="Times New Roman" pitchFamily="18" charset="0"/>
              </a:rPr>
              <a:t>Авторский коллектив: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Лавров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М.Е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., Гущина Т.Н., Смирнов В.Е.,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Семёнова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М.Ф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Виноградова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Е.В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., Савина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Е.В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.,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Колбёшина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Е.И.,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Ледянкина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О.Б.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196752"/>
            <a:ext cx="85800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0C74CA"/>
                </a:solidFill>
                <a:latin typeface="Times New Roman" pitchFamily="18" charset="0"/>
                <a:cs typeface="Times New Roman" pitchFamily="18" charset="0"/>
              </a:rPr>
              <a:t>Конкурс на соискание премий Губернатора Ярославской области </a:t>
            </a:r>
          </a:p>
          <a:p>
            <a:pPr algn="ctr"/>
            <a:r>
              <a:rPr lang="ru-RU" sz="2200" b="1" dirty="0">
                <a:solidFill>
                  <a:srgbClr val="0C74CA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200" b="1" dirty="0" smtClean="0">
                <a:solidFill>
                  <a:srgbClr val="0C74CA"/>
                </a:solidFill>
                <a:latin typeface="Times New Roman" pitchFamily="18" charset="0"/>
                <a:cs typeface="Times New Roman" pitchFamily="18" charset="0"/>
              </a:rPr>
              <a:t> сфере образования </a:t>
            </a:r>
            <a:endParaRPr lang="ru-RU" sz="2200" b="1" dirty="0">
              <a:solidFill>
                <a:srgbClr val="0C74CA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550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rgbClr val="0C74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43468" y="33150"/>
            <a:ext cx="31199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Актуальность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24497" y="1859047"/>
            <a:ext cx="2163634" cy="1492226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68940" y="2475357"/>
            <a:ext cx="2279229" cy="1845785"/>
          </a:xfrm>
          <a:prstGeom prst="rect">
            <a:avLst/>
          </a:prstGeom>
          <a:solidFill>
            <a:srgbClr val="0C74CA"/>
          </a:solidFill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27276" y="2520276"/>
            <a:ext cx="2105107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Стратегия развития воспитания в Российской Федерации на период до 2025 года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932408" y="4096111"/>
            <a:ext cx="2423616" cy="1716825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283805" y="3398250"/>
            <a:ext cx="2380680" cy="1968072"/>
          </a:xfrm>
          <a:prstGeom prst="rect">
            <a:avLst/>
          </a:prstGeom>
          <a:solidFill>
            <a:srgbClr val="0C74CA"/>
          </a:solidFill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432237" y="3671229"/>
            <a:ext cx="1991568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Международный Форум </a:t>
            </a:r>
          </a:p>
          <a:p>
            <a:pPr algn="ctr"/>
            <a:r>
              <a:rPr lang="ru-RU" sz="1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«Евразийский образовательный диалог», 2018 г.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5796136" y="1864098"/>
            <a:ext cx="2448272" cy="1716825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6353640" y="2538919"/>
            <a:ext cx="2387017" cy="1964391"/>
          </a:xfrm>
          <a:prstGeom prst="rect">
            <a:avLst/>
          </a:prstGeom>
          <a:solidFill>
            <a:srgbClr val="0C74CA"/>
          </a:solidFill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6353640" y="2631103"/>
            <a:ext cx="239482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Концепция </a:t>
            </a:r>
            <a:r>
              <a:rPr lang="ru-RU" sz="17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допрофессиональной</a:t>
            </a:r>
            <a:r>
              <a:rPr lang="ru-RU" sz="1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педагогической подготовки обучающихся Ярославской области</a:t>
            </a:r>
          </a:p>
        </p:txBody>
      </p:sp>
      <p:pic>
        <p:nvPicPr>
          <p:cNvPr id="4099" name="Picture 3" descr="C:\Users\PC-05\Desktop\1702229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3584" y="1646016"/>
            <a:ext cx="2818222" cy="973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3" descr="C:\Users\PC-05\Desktop\1702229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5544206" y="5148557"/>
            <a:ext cx="2818222" cy="1048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extBox 35"/>
          <p:cNvSpPr txBox="1"/>
          <p:nvPr/>
        </p:nvSpPr>
        <p:spPr>
          <a:xfrm>
            <a:off x="3729428" y="95190"/>
            <a:ext cx="52484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Инновационная модель педагогического класса </a:t>
            </a:r>
          </a:p>
          <a:p>
            <a:pPr algn="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«Содружество виртуозусов»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876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Прямоугольник 38"/>
          <p:cNvSpPr/>
          <p:nvPr/>
        </p:nvSpPr>
        <p:spPr>
          <a:xfrm>
            <a:off x="-15879" y="0"/>
            <a:ext cx="9144000" cy="642001"/>
          </a:xfrm>
          <a:prstGeom prst="rect">
            <a:avLst/>
          </a:prstGeom>
          <a:solidFill>
            <a:srgbClr val="0C74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96072" y="21877"/>
            <a:ext cx="44909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Практическая значимость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631708" y="0"/>
            <a:ext cx="449641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Дополнительная общеобразовательная программа «Содружество виртуозусов»</a:t>
            </a:r>
            <a:endParaRPr lang="ru-RU" sz="17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284935" y="1182221"/>
            <a:ext cx="2018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C74CA"/>
                </a:solidFill>
                <a:latin typeface="Times New Roman" pitchFamily="18" charset="0"/>
                <a:cs typeface="Times New Roman" pitchFamily="18" charset="0"/>
              </a:rPr>
              <a:t>Профориентация</a:t>
            </a:r>
          </a:p>
          <a:p>
            <a:endParaRPr lang="ru-RU" dirty="0">
              <a:solidFill>
                <a:srgbClr val="0C74CA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084696" y="2247978"/>
            <a:ext cx="2700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C74CA"/>
                </a:solidFill>
                <a:latin typeface="Times New Roman" pitchFamily="18" charset="0"/>
                <a:cs typeface="Times New Roman" pitchFamily="18" charset="0"/>
              </a:rPr>
              <a:t>Социальное развитие обучающихся</a:t>
            </a:r>
            <a:endParaRPr lang="ru-RU" b="1" dirty="0">
              <a:solidFill>
                <a:srgbClr val="0C74C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471909" y="4033606"/>
            <a:ext cx="241771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C74CA"/>
                </a:solidFill>
                <a:latin typeface="Times New Roman" pitchFamily="18" charset="0"/>
                <a:cs typeface="Times New Roman" pitchFamily="18" charset="0"/>
              </a:rPr>
              <a:t>Первые </a:t>
            </a:r>
          </a:p>
          <a:p>
            <a:pPr algn="ctr"/>
            <a:r>
              <a:rPr lang="ru-RU" b="1" dirty="0" smtClean="0">
                <a:solidFill>
                  <a:srgbClr val="0C74CA"/>
                </a:solidFill>
                <a:latin typeface="Times New Roman" pitchFamily="18" charset="0"/>
                <a:cs typeface="Times New Roman" pitchFamily="18" charset="0"/>
              </a:rPr>
              <a:t>«Профессиональные </a:t>
            </a:r>
          </a:p>
          <a:p>
            <a:pPr algn="ctr"/>
            <a:r>
              <a:rPr lang="ru-RU" b="1" dirty="0" smtClean="0">
                <a:solidFill>
                  <a:srgbClr val="0C74CA"/>
                </a:solidFill>
                <a:latin typeface="Times New Roman" pitchFamily="18" charset="0"/>
                <a:cs typeface="Times New Roman" pitchFamily="18" charset="0"/>
              </a:rPr>
              <a:t>Пробы»</a:t>
            </a:r>
            <a:endParaRPr lang="ru-RU" b="1" dirty="0">
              <a:solidFill>
                <a:srgbClr val="0C74C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777482" y="5566282"/>
            <a:ext cx="36829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C74CA"/>
                </a:solidFill>
                <a:latin typeface="Times New Roman" pitchFamily="18" charset="0"/>
                <a:cs typeface="Times New Roman" pitchFamily="18" charset="0"/>
              </a:rPr>
              <a:t>Преемственность между общим, профессиональным в интеграции с дополнительным образованием</a:t>
            </a:r>
            <a:endParaRPr lang="ru-RU" b="1" dirty="0">
              <a:solidFill>
                <a:srgbClr val="0C74C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Овал 51"/>
          <p:cNvSpPr/>
          <p:nvPr/>
        </p:nvSpPr>
        <p:spPr>
          <a:xfrm>
            <a:off x="484165" y="1196752"/>
            <a:ext cx="5051992" cy="50834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Овал 60"/>
          <p:cNvSpPr/>
          <p:nvPr/>
        </p:nvSpPr>
        <p:spPr>
          <a:xfrm>
            <a:off x="882791" y="1628800"/>
            <a:ext cx="4221318" cy="42484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1431701" y="2066135"/>
            <a:ext cx="3161973" cy="322978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Овал 62"/>
          <p:cNvSpPr/>
          <p:nvPr/>
        </p:nvSpPr>
        <p:spPr>
          <a:xfrm>
            <a:off x="2054741" y="2708920"/>
            <a:ext cx="1969248" cy="1927316"/>
          </a:xfrm>
          <a:prstGeom prst="ellipse">
            <a:avLst/>
          </a:prstGeom>
          <a:solidFill>
            <a:srgbClr val="0C74CA"/>
          </a:solidFill>
          <a:ln>
            <a:solidFill>
              <a:srgbClr val="0C74C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Овал 63"/>
          <p:cNvSpPr/>
          <p:nvPr/>
        </p:nvSpPr>
        <p:spPr>
          <a:xfrm>
            <a:off x="3129408" y="5073740"/>
            <a:ext cx="288000" cy="304079"/>
          </a:xfrm>
          <a:prstGeom prst="ellipse">
            <a:avLst/>
          </a:prstGeom>
          <a:solidFill>
            <a:srgbClr val="0C74CA"/>
          </a:solidFill>
          <a:ln>
            <a:solidFill>
              <a:srgbClr val="0C74C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Овал 64"/>
          <p:cNvSpPr/>
          <p:nvPr/>
        </p:nvSpPr>
        <p:spPr>
          <a:xfrm>
            <a:off x="4853370" y="4215792"/>
            <a:ext cx="288000" cy="304079"/>
          </a:xfrm>
          <a:prstGeom prst="ellipse">
            <a:avLst/>
          </a:prstGeom>
          <a:solidFill>
            <a:srgbClr val="0C74CA"/>
          </a:solidFill>
          <a:ln>
            <a:solidFill>
              <a:srgbClr val="0C74C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Овал 65"/>
          <p:cNvSpPr/>
          <p:nvPr/>
        </p:nvSpPr>
        <p:spPr>
          <a:xfrm>
            <a:off x="4305674" y="5725579"/>
            <a:ext cx="288000" cy="304079"/>
          </a:xfrm>
          <a:prstGeom prst="ellipse">
            <a:avLst/>
          </a:prstGeom>
          <a:solidFill>
            <a:srgbClr val="0C74CA"/>
          </a:solidFill>
          <a:ln>
            <a:solidFill>
              <a:srgbClr val="0C74C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Овал 66"/>
          <p:cNvSpPr/>
          <p:nvPr/>
        </p:nvSpPr>
        <p:spPr>
          <a:xfrm>
            <a:off x="3907088" y="1742969"/>
            <a:ext cx="421680" cy="432000"/>
          </a:xfrm>
          <a:prstGeom prst="ellipse">
            <a:avLst/>
          </a:prstGeom>
          <a:solidFill>
            <a:srgbClr val="0C74CA"/>
          </a:solidFill>
          <a:ln>
            <a:solidFill>
              <a:srgbClr val="0C74C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Овал 67"/>
          <p:cNvSpPr/>
          <p:nvPr/>
        </p:nvSpPr>
        <p:spPr>
          <a:xfrm>
            <a:off x="4328768" y="2093182"/>
            <a:ext cx="288000" cy="304079"/>
          </a:xfrm>
          <a:prstGeom prst="ellipse">
            <a:avLst/>
          </a:prstGeom>
          <a:solidFill>
            <a:srgbClr val="0C74CA"/>
          </a:solidFill>
          <a:ln>
            <a:solidFill>
              <a:srgbClr val="0C74C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Овал 68"/>
          <p:cNvSpPr/>
          <p:nvPr/>
        </p:nvSpPr>
        <p:spPr>
          <a:xfrm>
            <a:off x="2002648" y="1267764"/>
            <a:ext cx="288000" cy="304079"/>
          </a:xfrm>
          <a:prstGeom prst="ellipse">
            <a:avLst/>
          </a:prstGeom>
          <a:solidFill>
            <a:srgbClr val="0C74CA"/>
          </a:solidFill>
          <a:ln>
            <a:solidFill>
              <a:srgbClr val="0C74C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Овал 69"/>
          <p:cNvSpPr/>
          <p:nvPr/>
        </p:nvSpPr>
        <p:spPr>
          <a:xfrm>
            <a:off x="1287701" y="5011394"/>
            <a:ext cx="288000" cy="304079"/>
          </a:xfrm>
          <a:prstGeom prst="ellipse">
            <a:avLst/>
          </a:prstGeom>
          <a:solidFill>
            <a:srgbClr val="0C74CA"/>
          </a:solidFill>
          <a:ln>
            <a:solidFill>
              <a:srgbClr val="0C74C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Овал 71"/>
          <p:cNvSpPr/>
          <p:nvPr/>
        </p:nvSpPr>
        <p:spPr>
          <a:xfrm>
            <a:off x="2290648" y="6014408"/>
            <a:ext cx="288000" cy="304079"/>
          </a:xfrm>
          <a:prstGeom prst="ellipse">
            <a:avLst/>
          </a:prstGeom>
          <a:solidFill>
            <a:srgbClr val="0C74CA"/>
          </a:solidFill>
          <a:ln>
            <a:solidFill>
              <a:srgbClr val="0C74C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Овал 72"/>
          <p:cNvSpPr/>
          <p:nvPr/>
        </p:nvSpPr>
        <p:spPr>
          <a:xfrm>
            <a:off x="882791" y="2852912"/>
            <a:ext cx="288000" cy="304079"/>
          </a:xfrm>
          <a:prstGeom prst="ellipse">
            <a:avLst/>
          </a:prstGeom>
          <a:solidFill>
            <a:srgbClr val="0C74CA"/>
          </a:solidFill>
          <a:ln>
            <a:solidFill>
              <a:srgbClr val="0C74C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Овал 73"/>
          <p:cNvSpPr/>
          <p:nvPr/>
        </p:nvSpPr>
        <p:spPr>
          <a:xfrm>
            <a:off x="3518224" y="4973737"/>
            <a:ext cx="421680" cy="432000"/>
          </a:xfrm>
          <a:prstGeom prst="ellipse">
            <a:avLst/>
          </a:prstGeom>
          <a:solidFill>
            <a:srgbClr val="2962A7"/>
          </a:solidFill>
          <a:ln>
            <a:solidFill>
              <a:srgbClr val="2962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Овал 74"/>
          <p:cNvSpPr/>
          <p:nvPr/>
        </p:nvSpPr>
        <p:spPr>
          <a:xfrm>
            <a:off x="1290585" y="3945697"/>
            <a:ext cx="540000" cy="540000"/>
          </a:xfrm>
          <a:prstGeom prst="ellipse">
            <a:avLst/>
          </a:prstGeom>
          <a:solidFill>
            <a:srgbClr val="2962A7"/>
          </a:solidFill>
          <a:ln>
            <a:solidFill>
              <a:srgbClr val="2962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TextBox 55"/>
          <p:cNvSpPr txBox="1"/>
          <p:nvPr/>
        </p:nvSpPr>
        <p:spPr>
          <a:xfrm>
            <a:off x="2144884" y="3487912"/>
            <a:ext cx="18628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Обучающийся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Овал 76"/>
          <p:cNvSpPr/>
          <p:nvPr/>
        </p:nvSpPr>
        <p:spPr>
          <a:xfrm>
            <a:off x="5186485" y="2636912"/>
            <a:ext cx="421680" cy="432000"/>
          </a:xfrm>
          <a:prstGeom prst="ellipse">
            <a:avLst/>
          </a:prstGeom>
          <a:solidFill>
            <a:srgbClr val="2962A7"/>
          </a:solidFill>
          <a:ln>
            <a:solidFill>
              <a:srgbClr val="2962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0320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282255" y="4872633"/>
            <a:ext cx="2752047" cy="1611192"/>
          </a:xfrm>
          <a:prstGeom prst="rect">
            <a:avLst/>
          </a:prstGeom>
          <a:solidFill>
            <a:srgbClr val="0C74CA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rgbClr val="0C74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323528" y="39649"/>
            <a:ext cx="20508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Результаты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PC-05\Desktop\UNS7JKPG-f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7909" y="4828463"/>
            <a:ext cx="2588182" cy="1696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PC-05\Desktop\фото\_DSC4839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3000" contrast="-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5412"/>
          <a:stretch/>
        </p:blipFill>
        <p:spPr bwMode="auto">
          <a:xfrm>
            <a:off x="3277909" y="908720"/>
            <a:ext cx="2588182" cy="1817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8001" y="4939565"/>
            <a:ext cx="23042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1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частие в </a:t>
            </a:r>
            <a:r>
              <a:rPr lang="en-US" sz="1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1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Региональном чемпионате «Молодые профессионалы» в категории </a:t>
            </a:r>
            <a:r>
              <a:rPr lang="en-US" sz="15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JuniorSkills</a:t>
            </a:r>
            <a:r>
              <a:rPr lang="ru-RU" sz="15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(призовые места)</a:t>
            </a:r>
            <a:endParaRPr lang="ru-RU" sz="15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7" name="Picture 5" descr="C:\Users\PC-05\Desktop\jL36ybWahO8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77" t="10808" r="32314" b="44651"/>
          <a:stretch/>
        </p:blipFill>
        <p:spPr bwMode="auto">
          <a:xfrm>
            <a:off x="3277909" y="2809400"/>
            <a:ext cx="2588182" cy="1771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281701" y="980729"/>
            <a:ext cx="2752599" cy="1651236"/>
          </a:xfrm>
          <a:prstGeom prst="rect">
            <a:avLst/>
          </a:prstGeom>
          <a:solidFill>
            <a:srgbClr val="0C74CA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71838" y="2845031"/>
            <a:ext cx="2762463" cy="1729259"/>
          </a:xfrm>
          <a:prstGeom prst="rect">
            <a:avLst/>
          </a:prstGeom>
          <a:solidFill>
            <a:srgbClr val="0C74CA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156176" y="2852936"/>
            <a:ext cx="2736000" cy="1729259"/>
          </a:xfrm>
          <a:prstGeom prst="rect">
            <a:avLst/>
          </a:prstGeom>
          <a:solidFill>
            <a:srgbClr val="0C74CA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156176" y="980730"/>
            <a:ext cx="2736000" cy="1637958"/>
          </a:xfrm>
          <a:prstGeom prst="rect">
            <a:avLst/>
          </a:prstGeom>
          <a:solidFill>
            <a:srgbClr val="0C74CA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93420" y="1491932"/>
            <a:ext cx="2119298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Профессиональное </a:t>
            </a:r>
          </a:p>
          <a:p>
            <a:pPr algn="ctr"/>
            <a:r>
              <a:rPr lang="ru-RU" sz="1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самоопределение</a:t>
            </a:r>
            <a:endParaRPr lang="ru-RU" sz="17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79469" y="1239142"/>
            <a:ext cx="1971501" cy="8771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Развитие </a:t>
            </a:r>
          </a:p>
          <a:p>
            <a:pPr algn="ctr"/>
            <a:r>
              <a:rPr lang="ru-RU" sz="1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личностных </a:t>
            </a:r>
          </a:p>
          <a:p>
            <a:pPr algn="ctr"/>
            <a:r>
              <a:rPr lang="ru-RU" sz="1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качеств молодёжи</a:t>
            </a:r>
            <a:endParaRPr lang="ru-RU" sz="17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6205" y="2931005"/>
            <a:ext cx="2150607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Увеличение </a:t>
            </a:r>
            <a:r>
              <a:rPr lang="ru-RU" sz="17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количества  замотивированных поступающих в педагогический колледж, вуз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65469" y="2915713"/>
            <a:ext cx="2699176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Участие в Международной детской 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конференции 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Мир детства – мир открытий, 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творчество и достижений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  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(призёры)</a:t>
            </a:r>
            <a:endParaRPr lang="ru-RU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500" dirty="0">
              <a:solidFill>
                <a:schemeClr val="bg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165469" y="4869160"/>
            <a:ext cx="2699176" cy="1644105"/>
          </a:xfrm>
          <a:prstGeom prst="rect">
            <a:avLst/>
          </a:prstGeom>
          <a:solidFill>
            <a:srgbClr val="0C74CA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6156176" y="5149641"/>
            <a:ext cx="26528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Расширение социальных партнёров колледжа по реализации программы «Содружество виртуозусов»</a:t>
            </a:r>
            <a:endParaRPr lang="ru-RU" sz="15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98084" y="26448"/>
            <a:ext cx="449641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Дополнительная общеобразовательная программа «Содружество виртуозусов»</a:t>
            </a:r>
            <a:endParaRPr lang="ru-RU" sz="17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136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rgbClr val="0C74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79512" y="39649"/>
            <a:ext cx="24112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Перспективы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32541" y="1363407"/>
            <a:ext cx="63367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частие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реализации </a:t>
            </a:r>
            <a:r>
              <a:rPr lang="ru-RU" b="1" dirty="0">
                <a:solidFill>
                  <a:srgbClr val="0C74CA"/>
                </a:solidFill>
                <a:latin typeface="Times New Roman" pitchFamily="18" charset="0"/>
                <a:cs typeface="Times New Roman" pitchFamily="18" charset="0"/>
              </a:rPr>
              <a:t>президентского проекта </a:t>
            </a:r>
            <a:endParaRPr lang="ru-RU" b="1" dirty="0" smtClean="0">
              <a:solidFill>
                <a:srgbClr val="0C74CA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0C74CA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>
                <a:solidFill>
                  <a:srgbClr val="0C74CA"/>
                </a:solidFill>
                <a:latin typeface="Times New Roman" pitchFamily="18" charset="0"/>
                <a:cs typeface="Times New Roman" pitchFamily="18" charset="0"/>
              </a:rPr>
              <a:t>Билет в будущее»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для профессиональной ориентации учащихся 6 - 10 классов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601869" y="2633417"/>
            <a:ext cx="63673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C74CA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b="1" dirty="0" smtClean="0">
                <a:solidFill>
                  <a:srgbClr val="0C74CA"/>
                </a:solidFill>
                <a:latin typeface="Times New Roman" pitchFamily="18" charset="0"/>
                <a:cs typeface="Times New Roman" pitchFamily="18" charset="0"/>
              </a:rPr>
              <a:t>иражирование </a:t>
            </a:r>
            <a:r>
              <a:rPr lang="ru-RU" b="1" dirty="0">
                <a:solidFill>
                  <a:srgbClr val="0C74CA"/>
                </a:solidFill>
                <a:latin typeface="Times New Roman" pitchFamily="18" charset="0"/>
                <a:cs typeface="Times New Roman" pitchFamily="18" charset="0"/>
              </a:rPr>
              <a:t>опыта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построения и реализации дополнительной общеобразовательной программы объединения допрофессионального педагогического образования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0C74CA"/>
                </a:solidFill>
                <a:latin typeface="Times New Roman" pitchFamily="18" charset="0"/>
                <a:cs typeface="Times New Roman" pitchFamily="18" charset="0"/>
              </a:rPr>
              <a:t>«Содружество виртуозусов»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разнопрофильных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образовательных организаций Ярославской области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32541" y="4700743"/>
            <a:ext cx="63367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оздание </a:t>
            </a:r>
            <a:r>
              <a:rPr lang="ru-RU" b="1" dirty="0">
                <a:solidFill>
                  <a:srgbClr val="0C74CA"/>
                </a:solidFill>
                <a:latin typeface="Times New Roman" pitchFamily="18" charset="0"/>
                <a:cs typeface="Times New Roman" pitchFamily="18" charset="0"/>
              </a:rPr>
              <a:t>региональной комплексной системы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допрофессионального образования старшеклассников общеобразовательных организаций в рамках интеграции профессионального и дополнительного образования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98084" y="26448"/>
            <a:ext cx="449641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Дополнительная общеобразовательная программа «Содружество виртуозусов»</a:t>
            </a:r>
            <a:endParaRPr lang="ru-RU" sz="17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PC-05\Desktop\111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311"/>
          <a:stretch/>
        </p:blipFill>
        <p:spPr bwMode="auto">
          <a:xfrm>
            <a:off x="0" y="1052736"/>
            <a:ext cx="2411760" cy="5131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3638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980728"/>
          </a:xfrm>
          <a:prstGeom prst="rect">
            <a:avLst/>
          </a:prstGeom>
          <a:solidFill>
            <a:srgbClr val="0C74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1691680" y="108794"/>
            <a:ext cx="0" cy="74216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721792" y="108794"/>
            <a:ext cx="57143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ГПОАУ ЯО Ярославский педагогический колледж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 descr="C:\Users\PC-05\Desktop\рамки и лого ярпк\лого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9830"/>
            <a:ext cx="1464338" cy="860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259632" y="3153134"/>
            <a:ext cx="69517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0C74CA"/>
                </a:solidFill>
                <a:latin typeface="Times New Roman" pitchFamily="18" charset="0"/>
                <a:cs typeface="Times New Roman" pitchFamily="18" charset="0"/>
              </a:rPr>
              <a:t>#</a:t>
            </a:r>
            <a:r>
              <a:rPr lang="ru-RU" sz="4800" b="1" dirty="0" err="1" smtClean="0">
                <a:solidFill>
                  <a:srgbClr val="0C74CA"/>
                </a:solidFill>
                <a:latin typeface="Times New Roman" pitchFamily="18" charset="0"/>
                <a:cs typeface="Times New Roman" pitchFamily="18" charset="0"/>
              </a:rPr>
              <a:t>ВремяПрофессионалов</a:t>
            </a:r>
            <a:endParaRPr lang="ru-RU" sz="4800" b="1" dirty="0">
              <a:solidFill>
                <a:srgbClr val="0C74CA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555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264</Words>
  <Application>Microsoft Office PowerPoint</Application>
  <PresentationFormat>Экран (4:3)</PresentationFormat>
  <Paragraphs>46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PC-05</dc:creator>
  <cp:lastModifiedBy>PC-05</cp:lastModifiedBy>
  <cp:revision>55</cp:revision>
  <dcterms:created xsi:type="dcterms:W3CDTF">2018-06-14T09:25:45Z</dcterms:created>
  <dcterms:modified xsi:type="dcterms:W3CDTF">2018-06-14T13:33:37Z</dcterms:modified>
</cp:coreProperties>
</file>