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66" r:id="rId12"/>
    <p:sldId id="267" r:id="rId13"/>
    <p:sldId id="268" r:id="rId14"/>
    <p:sldId id="269" r:id="rId15"/>
    <p:sldId id="270" r:id="rId16"/>
    <p:sldId id="273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5A5FA-ECAD-4D93-A24D-8968004C4BDB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00900-EA3C-4871-AD82-9B0D6FEE62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62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0900-EA3C-4871-AD82-9B0D6FEE623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200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урок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Целеполагание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Создание проблемной ситуации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Формирование понятия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Формирование способов деятельности. Гипотезы и вопросы. Наблюдение 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эксперимент.Выделение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важной информации в тексте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групповой работы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Самоконтроль и самооценка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0900-EA3C-4871-AD82-9B0D6FEE623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Таким образом, с</a:t>
            </a:r>
            <a:r>
              <a:rPr lang="ru-RU" sz="1200" dirty="0" smtClean="0"/>
              <a:t>пособы достижения личностных и метапредметных результатов обучения при освоении основной образовательной программы среднего общего образования выходят за рамки учебного занятия, они не могут строиться только на применении методов обучения данной учебной дисциплине,</a:t>
            </a:r>
            <a:r>
              <a:rPr lang="ru-RU" sz="1200" baseline="0" dirty="0" smtClean="0"/>
              <a:t> а должны включать в себя и методы формирования УУД, которые соответствуют 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индивидуальным, возрастным, психологическим, физиологическим особенностям и здоровью обучающихся.</a:t>
            </a:r>
            <a:r>
              <a:rPr lang="ru-RU" sz="1200" baseline="0" dirty="0" smtClean="0">
                <a:effectLst/>
                <a:latin typeface="Times New Roman"/>
                <a:ea typeface="Calibri"/>
              </a:rPr>
              <a:t> </a:t>
            </a:r>
          </a:p>
          <a:p>
            <a:r>
              <a:rPr lang="ru-RU" sz="1200" baseline="0" dirty="0" smtClean="0">
                <a:effectLst/>
                <a:latin typeface="Times New Roman"/>
                <a:ea typeface="Calibri"/>
              </a:rPr>
              <a:t>Способы достижения планируемых результатов должны учитывать возможности 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развивающей образовательной среды организации, осуществляющей образовательную деятельность. </a:t>
            </a:r>
          </a:p>
          <a:p>
            <a:r>
              <a:rPr lang="ru-RU" sz="1200" dirty="0" smtClean="0">
                <a:effectLst/>
                <a:latin typeface="Times New Roman"/>
                <a:ea typeface="Calibri"/>
              </a:rPr>
              <a:t>Необходимо подумать о взаимосвязи программ учебных дисциплин с различными образовательными</a:t>
            </a:r>
            <a:r>
              <a:rPr lang="ru-RU" sz="1200" baseline="0" dirty="0" smtClean="0">
                <a:effectLst/>
                <a:latin typeface="Times New Roman"/>
                <a:ea typeface="Calibri"/>
              </a:rPr>
              <a:t> событиями колледжа, о новых возможностях СР обучающихся, о конвертируемости образовательных достижений обучающихся, о включении таких форм как олимпиада, конкурс, волонтерское движение, социальный проект  в РП учебных дисциплин, как это происходит с проектной деятельностью. </a:t>
            </a:r>
            <a:endParaRPr lang="ru-RU" sz="1200" baseline="0" smtClean="0">
              <a:effectLst/>
              <a:latin typeface="Times New Roman"/>
              <a:ea typeface="Calibri"/>
            </a:endParaRPr>
          </a:p>
          <a:p>
            <a:r>
              <a:rPr lang="ru-RU" sz="1200" baseline="0" smtClean="0">
                <a:effectLst/>
                <a:latin typeface="Times New Roman"/>
                <a:ea typeface="Calibri"/>
              </a:rPr>
              <a:t>И </a:t>
            </a:r>
            <a:r>
              <a:rPr lang="ru-RU" sz="1200" baseline="0" dirty="0" smtClean="0">
                <a:effectLst/>
                <a:latin typeface="Times New Roman"/>
                <a:ea typeface="Calibri"/>
              </a:rPr>
              <a:t>мы должны помнить, что примерная программа не догма, носит рекомендательный характер, а ответственность за реализацию требований ФГОС СОО лежит на педагоге.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0900-EA3C-4871-AD82-9B0D6FEE623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5126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понять, какие способы достижения планируемых результатов освоения ООП СОО мы можем</a:t>
            </a:r>
            <a:r>
              <a:rPr lang="ru-RU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применить в практической деятельности, необходимо проанализировать содержание тех результатов, которые декларирует ФГОС СОО. На слайде представлены характеристики результатов в том виде, как их определяет Концепция формирования УУД. В ФГОС СОО формулировки несколько другие. Наша задача – разобраться, какие требования к каким результатом относятся. П 6 ФГОС СОО дает характеристику каждого результата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0900-EA3C-4871-AD82-9B0D6FEE623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628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Характеристика</a:t>
            </a:r>
            <a:r>
              <a:rPr lang="ru-RU" baseline="0" dirty="0" smtClean="0"/>
              <a:t> личностных результатов представлена в п 7, характеристика метапредметных результатов в п.8, предметных результатов в п. 9.</a:t>
            </a:r>
          </a:p>
          <a:p>
            <a:r>
              <a:rPr lang="ru-RU" baseline="0" dirty="0" smtClean="0"/>
              <a:t>Предметные результаты для нас понятны, а личностные и метапредметные необходимо проанализировать, чтобы определиться, какие способы достижения этих результатов мы можем использовать в практической деятельности.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0900-EA3C-4871-AD82-9B0D6FEE623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4131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Работа в парах: Каждая пара получает требование и характеристику личностных и метапредметных результатов. Ваша задача соотнести требование с его характеристикой. Пример на слайде.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Обсудите полученные результаты с другой парой, внесите коррективы.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результате такого анализа можно увидеть, что все личностные результаты имеют характеристику, но есть характеристики, которые проблематично отнести к какому-то результату.</a:t>
            </a:r>
          </a:p>
          <a:p>
            <a:pPr>
              <a:lnSpc>
                <a:spcPts val="1200"/>
              </a:lnSpc>
              <a:spcAft>
                <a:spcPts val="1000"/>
              </a:spcAft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все требования метапредметных результатов имеют понятную характеристику в данных разделах ФГОС СОО, например, «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освоенные обучающимися </a:t>
            </a: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межпредметные понятия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способность использования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межпредметных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понятий и УУД в познавательной и социальной практике,  </a:t>
            </a: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самостоятельность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 в планировании и осуществлении учебной деятельности и организации учебного сотрудничества с педагогами и сверстниками, </a:t>
            </a:r>
            <a:r>
              <a:rPr lang="ru-RU" sz="1050" dirty="0" smtClean="0">
                <a:effectLst/>
                <a:latin typeface="Times New Roman"/>
                <a:ea typeface="Calibri"/>
                <a:cs typeface="Times New Roman"/>
              </a:rPr>
              <a:t>способность к построению </a:t>
            </a:r>
            <a:r>
              <a:rPr lang="ru-RU" sz="1050" b="1" dirty="0" smtClean="0">
                <a:effectLst/>
                <a:latin typeface="Times New Roman"/>
                <a:ea typeface="Calibri"/>
                <a:cs typeface="Times New Roman"/>
              </a:rPr>
              <a:t>индивидуальной образовательной траектории</a:t>
            </a:r>
            <a:r>
              <a:rPr lang="ru-RU" sz="1050" dirty="0" smtClean="0">
                <a:effectLst/>
                <a:latin typeface="Times New Roman"/>
                <a:ea typeface="Calibri"/>
                <a:cs typeface="Times New Roman"/>
              </a:rPr>
              <a:t>, владение навыками учебно-исследовательской, проектной и социальной деятельности» В тоже время такой анализ позволяет нам четко определить формируемые УУД, поскольку именно освоение УУД и является одним из способов достижения планируемых результатов.</a:t>
            </a:r>
            <a:endParaRPr lang="ru-RU" sz="10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10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0900-EA3C-4871-AD82-9B0D6FEE623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252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Подробная характеристика УУД дана в Программе формирования УУД ООП НОО, продолжена  в Программе формирования УУД ООП ООО, </a:t>
            </a:r>
          </a:p>
          <a:p>
            <a:r>
              <a:rPr lang="ru-RU" dirty="0" smtClean="0"/>
              <a:t>ИРО</a:t>
            </a:r>
            <a:r>
              <a:rPr lang="ru-RU" baseline="0" dirty="0" smtClean="0"/>
              <a:t>  также предлагает нам документ по формированию УУД, фрагмент – на слайде. </a:t>
            </a:r>
          </a:p>
          <a:p>
            <a:r>
              <a:rPr lang="ru-RU" baseline="0" dirty="0" smtClean="0"/>
              <a:t>Таким образом, чтобы определить способы достижения планируемых результатов освоения ООП СОО необходимо знать, какие УУД сформированы у обучающихся на более ранних этапах обучения, какие действия можно использовать для достижения результата.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0900-EA3C-4871-AD82-9B0D6FEE623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5352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Приведем пример. 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 результат.</a:t>
            </a:r>
            <a:r>
              <a:rPr lang="ru-RU" baseline="0" dirty="0" smtClean="0"/>
              <a:t> Слева – формулировки способов из характеристики коммуникативных УУД  (ООП НОО), справа – характеристика способа формирования из ООП СОО.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0900-EA3C-4871-AD82-9B0D6FEE623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498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Методы, которые мы можем использовать для достижения результаты различны, но они должны учитывать требования ФГОС СОО</a:t>
            </a:r>
          </a:p>
          <a:p>
            <a:r>
              <a:rPr lang="ru-RU" dirty="0" smtClean="0"/>
              <a:t>Из этого требования видно, что основным способом реализации требований на уроке/занятии является организация учебно-познавательной</a:t>
            </a:r>
            <a:r>
              <a:rPr lang="ru-RU" baseline="0" dirty="0" smtClean="0"/>
              <a:t> деятельности обучающихся, то есть в структуре занятия должны быть все компоненты учебно-познавательной деятельности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0900-EA3C-4871-AD82-9B0D6FEE623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8377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Методы и способы организации деятельности обучающихся должны быть активными,</a:t>
            </a:r>
            <a:r>
              <a:rPr lang="ru-RU" baseline="0" dirty="0" smtClean="0"/>
              <a:t> то есть быть направленными на организацию учебно-познавательной деятельности, а не трансляцию информации.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0900-EA3C-4871-AD82-9B0D6FEE623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758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Мозговой штурм», «Мозговая атака»  Мини-лекция  Презентации с использованием различных вспомогательных средств с</a:t>
            </a:r>
          </a:p>
          <a:p>
            <a:r>
              <a:rPr lang="ru-RU" dirty="0" smtClean="0"/>
              <a:t>обсуждением  Просмотр и обсуждение видеофильмов Интервью Обратная связь Лекция с заранее объявленными ошибками   Разминка  Дискуссия Кейс-метод (разбор конкретных производственных ситуаций) Коллективные решения творческих задач</a:t>
            </a:r>
          </a:p>
          <a:p>
            <a:r>
              <a:rPr lang="ru-RU" dirty="0" smtClean="0"/>
              <a:t>Деловая игра  Интерактивные методы в лабораторном практикуме  Работа в малых группах. Моделирование производственных процессов и ситуаций Ролевая игра  Тренинг  Интерактивные методы в самостоятельной работе  Метод проектов  Метод обучения в парах (спарринг-партнерство)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00900-EA3C-4871-AD82-9B0D6FEE623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149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47AD3F0-4BB7-4C43-8310-86B46C635D95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AB2F3BE-50B1-4B94-BB88-16C4EDCAB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06847"/>
            <a:ext cx="8352928" cy="2822153"/>
          </a:xfrm>
        </p:spPr>
        <p:txBody>
          <a:bodyPr/>
          <a:lstStyle/>
          <a:p>
            <a:r>
              <a:rPr lang="ru-RU" sz="3600" cap="none" dirty="0" smtClean="0"/>
              <a:t>Способы достижения личностных и метапредметных результатов обучения при освоении основной образовательной программы среднего общего образования</a:t>
            </a:r>
            <a:endParaRPr lang="ru-RU" sz="36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365104"/>
            <a:ext cx="7774632" cy="17281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/>
              <a:t>Соболева Т.А.,</a:t>
            </a:r>
          </a:p>
          <a:p>
            <a:pPr>
              <a:defRPr/>
            </a:pPr>
            <a:r>
              <a:rPr lang="ru-RU" b="1" dirty="0"/>
              <a:t> ГПОАУ ЯО Ярославский педагогический колледж,</a:t>
            </a:r>
          </a:p>
          <a:p>
            <a:pPr>
              <a:defRPr/>
            </a:pPr>
            <a:r>
              <a:rPr lang="ru-RU" b="1" dirty="0"/>
              <a:t> </a:t>
            </a:r>
            <a:r>
              <a:rPr lang="ru-RU" b="1" dirty="0" smtClean="0"/>
              <a:t>14 октября 2019 года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613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Технологии и приемы формирования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компетенций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44935"/>
            <a:ext cx="777686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000" dirty="0" smtClean="0"/>
              <a:t>ГОУ ВПО ХМАО – ЮГРЫ</a:t>
            </a:r>
          </a:p>
          <a:p>
            <a:pPr algn="ctr"/>
            <a:r>
              <a:rPr lang="ru-RU" sz="2000" dirty="0" smtClean="0"/>
              <a:t>СУРГУТСКИЙ ГОСУДАРСТВЕННЫЙ ПЕДАГОГИЧЕСКИЙ УНИВЕРСИТЕТ</a:t>
            </a:r>
          </a:p>
          <a:p>
            <a:pPr algn="ctr"/>
            <a:r>
              <a:rPr lang="ru-RU" sz="2000" dirty="0" smtClean="0"/>
              <a:t>Лаборатория инновационных образовательных технологий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err="1" smtClean="0"/>
              <a:t>Метапредметный</a:t>
            </a:r>
            <a:r>
              <a:rPr lang="ru-RU" sz="2400" b="1" dirty="0" smtClean="0"/>
              <a:t> подход в обучении школьников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Методические рекомендации</a:t>
            </a:r>
          </a:p>
          <a:p>
            <a:pPr algn="ctr"/>
            <a:r>
              <a:rPr lang="ru-RU" sz="2400" dirty="0" smtClean="0"/>
              <a:t>для учителей общеобразовательных школ</a:t>
            </a:r>
          </a:p>
          <a:p>
            <a:pPr algn="ctr"/>
            <a:r>
              <a:rPr lang="ru-RU" sz="2400" dirty="0" smtClean="0"/>
              <a:t>и студентов направления</a:t>
            </a:r>
          </a:p>
          <a:p>
            <a:pPr algn="ctr"/>
            <a:r>
              <a:rPr lang="ru-RU" sz="2400" dirty="0" smtClean="0"/>
              <a:t>«Педагогическое образование»</a:t>
            </a:r>
          </a:p>
          <a:p>
            <a:pPr algn="ctr"/>
            <a:r>
              <a:rPr lang="ru-RU" sz="2400" dirty="0" smtClean="0"/>
              <a:t>Сургут</a:t>
            </a:r>
          </a:p>
          <a:p>
            <a:pPr algn="ctr"/>
            <a:r>
              <a:rPr lang="ru-RU" sz="2400" dirty="0" smtClean="0"/>
              <a:t>2014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достижения личностных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085184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lang="x-none" sz="3500"/>
              <a:t>обеспечение </a:t>
            </a:r>
            <a:r>
              <a:rPr lang="x-none" sz="3500" b="1"/>
              <a:t>возможности конвертировать все образовательные достижения обучающихся, </a:t>
            </a:r>
            <a:r>
              <a:rPr lang="x-none" sz="3500"/>
              <a:t>полученные вне рамок образовательной организации, в результаты в форматах, принятых в данной образовательной организации (оценки, портфолио и т. п.);</a:t>
            </a:r>
            <a:endParaRPr lang="ru-RU" sz="3500" dirty="0"/>
          </a:p>
          <a:p>
            <a:pPr>
              <a:lnSpc>
                <a:spcPct val="120000"/>
              </a:lnSpc>
            </a:pPr>
            <a:r>
              <a:rPr lang="ru-RU" sz="3500" b="1" dirty="0"/>
              <a:t> </a:t>
            </a:r>
            <a:r>
              <a:rPr lang="x-none" sz="3500" smtClean="0"/>
              <a:t>обеспечение </a:t>
            </a:r>
            <a:r>
              <a:rPr lang="x-none" sz="3500"/>
              <a:t>возможности </a:t>
            </a:r>
            <a:r>
              <a:rPr lang="x-none" sz="3500" b="1"/>
              <a:t>самостоятельного выбора обучающимися </a:t>
            </a:r>
            <a:r>
              <a:rPr lang="x-none" sz="3500"/>
              <a:t>темпа, режимов и форм освоения предметного материала;</a:t>
            </a:r>
            <a:endParaRPr lang="ru-RU" sz="3500" dirty="0"/>
          </a:p>
          <a:p>
            <a:pPr lvl="0">
              <a:lnSpc>
                <a:spcPct val="120000"/>
              </a:lnSpc>
            </a:pPr>
            <a:r>
              <a:rPr lang="x-none" sz="3500"/>
              <a:t>обеспечение наличия в образовательной деятельности </a:t>
            </a:r>
            <a:r>
              <a:rPr lang="x-none" sz="3500" b="1"/>
              <a:t>образовательных событий, </a:t>
            </a:r>
            <a:r>
              <a:rPr lang="x-none" sz="3500"/>
              <a:t>в рамках которых решаются задачи, требующие от обучающихся самостоятельного выбора партнеров </a:t>
            </a:r>
            <a:r>
              <a:rPr lang="x-none" sz="3500" b="1"/>
              <a:t>для коммуникации</a:t>
            </a:r>
            <a:r>
              <a:rPr lang="x-none" sz="3500"/>
              <a:t>, форм и методов ведения </a:t>
            </a:r>
            <a:r>
              <a:rPr lang="x-none" sz="3500" smtClean="0"/>
              <a:t>коммуникации</a:t>
            </a:r>
            <a:r>
              <a:rPr lang="ru-RU" sz="3500" dirty="0" smtClean="0"/>
              <a:t>;</a:t>
            </a:r>
            <a:endParaRPr lang="ru-RU" sz="3500" dirty="0"/>
          </a:p>
          <a:p>
            <a:pPr>
              <a:lnSpc>
                <a:spcPct val="120000"/>
              </a:lnSpc>
            </a:pPr>
            <a:r>
              <a:rPr lang="ru-RU" sz="3500" b="1" dirty="0"/>
              <a:t> </a:t>
            </a:r>
            <a:r>
              <a:rPr lang="x-none" sz="3500"/>
              <a:t> </a:t>
            </a:r>
            <a:r>
              <a:rPr lang="x-none" sz="3500" smtClean="0"/>
              <a:t>обеспечение </a:t>
            </a:r>
            <a:r>
              <a:rPr lang="x-none" sz="3500"/>
              <a:t>наличия образовательных событий, в рамках которых решаются задачи, носящие </a:t>
            </a:r>
            <a:r>
              <a:rPr lang="x-none" sz="3500" b="1"/>
              <a:t>полидисциплинарный и метапредметный </a:t>
            </a:r>
            <a:r>
              <a:rPr lang="x-none" sz="3500" b="1" smtClean="0"/>
              <a:t>характер</a:t>
            </a:r>
            <a:r>
              <a:rPr lang="ru-RU" sz="3500" dirty="0" smtClean="0"/>
              <a:t>;</a:t>
            </a:r>
            <a:endParaRPr lang="ru-RU" sz="3500" dirty="0"/>
          </a:p>
          <a:p>
            <a:pPr>
              <a:lnSpc>
                <a:spcPct val="120000"/>
              </a:lnSpc>
            </a:pPr>
            <a:r>
              <a:rPr lang="ru-RU" sz="3500" b="1" dirty="0"/>
              <a:t> </a:t>
            </a:r>
            <a:r>
              <a:rPr lang="x-none" sz="3500" smtClean="0"/>
              <a:t>обеспечение </a:t>
            </a:r>
            <a:r>
              <a:rPr lang="x-none" sz="3500"/>
              <a:t>возможности </a:t>
            </a:r>
            <a:r>
              <a:rPr lang="x-none" sz="3500" b="1"/>
              <a:t>самостоятельной постановки целей и </a:t>
            </a:r>
            <a:r>
              <a:rPr lang="x-none" sz="3500"/>
              <a:t>задач в предметном обучении, проектной и учебно-исследовательской деятельности </a:t>
            </a:r>
            <a:r>
              <a:rPr lang="x-none" sz="3500" smtClean="0"/>
              <a:t>обучающихся</a:t>
            </a:r>
            <a:endParaRPr lang="ru-RU" sz="3500" dirty="0"/>
          </a:p>
          <a:p>
            <a:endParaRPr lang="ru-RU" sz="32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44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достижения метапредметных результатов. Регулятивные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70418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600" b="1" dirty="0"/>
              <a:t>Формирование элементов индивидуальной образовательной траектории:</a:t>
            </a:r>
            <a:endParaRPr lang="ru-RU" sz="26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2600" dirty="0"/>
              <a:t>а) </a:t>
            </a:r>
            <a:r>
              <a:rPr lang="ru-RU" sz="2600" b="1" dirty="0"/>
              <a:t>самостоятельное изучение </a:t>
            </a:r>
            <a:r>
              <a:rPr lang="ru-RU" sz="2600" dirty="0"/>
              <a:t>дополнительных иностранных языков с последующей сертификацией;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600" dirty="0"/>
              <a:t>б) </a:t>
            </a:r>
            <a:r>
              <a:rPr lang="ru-RU" sz="2600" b="1" dirty="0"/>
              <a:t>самостоятельное освоение глав</a:t>
            </a:r>
            <a:r>
              <a:rPr lang="ru-RU" sz="2600" dirty="0"/>
              <a:t>, разделов и тем учебных предметов;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600" dirty="0"/>
              <a:t>в) </a:t>
            </a:r>
            <a:r>
              <a:rPr lang="ru-RU" sz="2600" b="1" dirty="0"/>
              <a:t>самостоятельное обучение </a:t>
            </a:r>
            <a:r>
              <a:rPr lang="ru-RU" sz="2600" dirty="0"/>
              <a:t>в заочных и дистанционных школах и университетах;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600" dirty="0"/>
              <a:t>г) </a:t>
            </a:r>
            <a:r>
              <a:rPr lang="ru-RU" sz="2600" b="1" dirty="0"/>
              <a:t>самостоятельное определение темы </a:t>
            </a:r>
            <a:r>
              <a:rPr lang="ru-RU" sz="2600" dirty="0"/>
              <a:t>проекта, методов и способов его реализации, источников ресурсов, необходимых для реализации проекта;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600" dirty="0"/>
              <a:t>д) </a:t>
            </a:r>
            <a:r>
              <a:rPr lang="ru-RU" sz="2600" b="1" dirty="0"/>
              <a:t>самостоятельное взаимодействие с источниками ресурсов</a:t>
            </a:r>
            <a:r>
              <a:rPr lang="ru-RU" sz="2600" dirty="0"/>
              <a:t>: информационными источниками, фондами, представителями власти и т. п.;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600" dirty="0"/>
              <a:t>е) </a:t>
            </a:r>
            <a:r>
              <a:rPr lang="ru-RU" sz="2600" b="1" dirty="0"/>
              <a:t>самостоятельное управление ресурсами</a:t>
            </a:r>
            <a:r>
              <a:rPr lang="ru-RU" sz="2600" dirty="0"/>
              <a:t>, в том числе нематериальными;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600" dirty="0"/>
              <a:t>ж) </a:t>
            </a:r>
            <a:r>
              <a:rPr lang="ru-RU" sz="2600" b="1" dirty="0"/>
              <a:t>презентация результатов </a:t>
            </a:r>
            <a:r>
              <a:rPr lang="ru-RU" sz="2600" dirty="0"/>
              <a:t>проектной работы на различных этапах ее </a:t>
            </a:r>
            <a:r>
              <a:rPr lang="ru-RU" sz="2600" dirty="0" smtClean="0"/>
              <a:t>реализации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89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Способы достижения метапредметных результатов. </a:t>
            </a:r>
            <a:r>
              <a:rPr lang="ru-RU" dirty="0" smtClean="0"/>
              <a:t>Познавательные  </a:t>
            </a:r>
            <a:r>
              <a:rPr lang="ru-RU" dirty="0"/>
              <a:t>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7041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Формы организации образовательных событий:</a:t>
            </a:r>
            <a:endParaRPr lang="ru-RU" dirty="0"/>
          </a:p>
          <a:p>
            <a:r>
              <a:rPr lang="x-none"/>
              <a:t>полидисциплинарные и метапредметные погружения и </a:t>
            </a:r>
            <a:r>
              <a:rPr lang="x-none" b="1"/>
              <a:t>интенсивы</a:t>
            </a:r>
            <a:r>
              <a:rPr lang="x-none"/>
              <a:t>;</a:t>
            </a:r>
            <a:endParaRPr lang="ru-RU" dirty="0"/>
          </a:p>
          <a:p>
            <a:r>
              <a:rPr lang="x-none"/>
              <a:t>методологические и философские</a:t>
            </a:r>
            <a:r>
              <a:rPr lang="x-none" b="1"/>
              <a:t> семинары</a:t>
            </a:r>
            <a:r>
              <a:rPr lang="x-none"/>
              <a:t>;</a:t>
            </a:r>
            <a:endParaRPr lang="ru-RU" dirty="0"/>
          </a:p>
          <a:p>
            <a:r>
              <a:rPr lang="x-none"/>
              <a:t>образовательные </a:t>
            </a:r>
            <a:r>
              <a:rPr lang="x-none" b="1"/>
              <a:t>экспедиции и </a:t>
            </a:r>
            <a:r>
              <a:rPr lang="x-none" b="1" smtClean="0"/>
              <a:t>экскурсии</a:t>
            </a:r>
            <a:r>
              <a:rPr lang="ru-RU" dirty="0" smtClean="0"/>
              <a:t>;</a:t>
            </a:r>
          </a:p>
          <a:p>
            <a:r>
              <a:rPr lang="ru-RU" dirty="0"/>
              <a:t>участие в волонтерских </a:t>
            </a:r>
            <a:r>
              <a:rPr lang="ru-RU" b="1" dirty="0"/>
              <a:t>акциях и движениях</a:t>
            </a:r>
            <a:r>
              <a:rPr lang="ru-RU" dirty="0"/>
              <a:t>, самостоятельная организация волонтерских акций;</a:t>
            </a:r>
          </a:p>
          <a:p>
            <a:r>
              <a:rPr lang="ru-RU" dirty="0"/>
              <a:t>участие в благотворительных акциях и движениях, самостоятельная организация благотворительных акций;</a:t>
            </a:r>
          </a:p>
          <a:p>
            <a:r>
              <a:rPr lang="ru-RU" dirty="0"/>
              <a:t>создание и реализация </a:t>
            </a:r>
            <a:r>
              <a:rPr lang="ru-RU" b="1" dirty="0"/>
              <a:t>социальных проектов </a:t>
            </a:r>
            <a:r>
              <a:rPr lang="ru-RU" dirty="0"/>
              <a:t>разного масштаба и направленности, выходящих за рамки образовательной организации;</a:t>
            </a:r>
          </a:p>
          <a:p>
            <a:r>
              <a:rPr lang="ru-RU" dirty="0"/>
              <a:t>участие в дистанционных </a:t>
            </a:r>
            <a:r>
              <a:rPr lang="ru-RU" b="1" dirty="0"/>
              <a:t>конкурсах, олимпиадах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51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Способы достижения метапредметных результатов. </a:t>
            </a:r>
            <a:r>
              <a:rPr lang="ru-RU" dirty="0" smtClean="0"/>
              <a:t>Познавательные  </a:t>
            </a:r>
            <a:r>
              <a:rPr lang="ru-RU" dirty="0"/>
              <a:t>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У</a:t>
            </a:r>
            <a:r>
              <a:rPr lang="x-none" b="1"/>
              <a:t>чебно-исследовательская работа обучающихся</a:t>
            </a:r>
            <a:r>
              <a:rPr lang="x-none"/>
              <a:t> предполагает:</a:t>
            </a:r>
            <a:endParaRPr lang="ru-RU" dirty="0"/>
          </a:p>
          <a:p>
            <a:r>
              <a:rPr lang="x-none"/>
              <a:t> выбор тематики исследования, связанной с новейшими достижениями в области науки и технологий;</a:t>
            </a:r>
            <a:endParaRPr lang="ru-RU" dirty="0"/>
          </a:p>
          <a:p>
            <a:r>
              <a:rPr lang="x-none"/>
              <a:t> выбор тематики исследований, связанных с учебными предметами, не изучаемыми в школе: психологией, социологией, бизнесом и др.;</a:t>
            </a:r>
            <a:endParaRPr lang="ru-RU" dirty="0"/>
          </a:p>
          <a:p>
            <a:r>
              <a:rPr lang="x-none"/>
              <a:t>выбор тематики исследований, направленных на изучение проблем местного сообщества, региона, мира в целом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69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Способы достижения метапредметных результатов. </a:t>
            </a:r>
            <a:r>
              <a:rPr lang="ru-RU" dirty="0" smtClean="0"/>
              <a:t>Коммуникативные  </a:t>
            </a:r>
            <a:r>
              <a:rPr lang="ru-RU" dirty="0"/>
              <a:t>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Обеспечение возможности коммуникации:</a:t>
            </a:r>
            <a:endParaRPr lang="ru-RU" dirty="0"/>
          </a:p>
          <a:p>
            <a:r>
              <a:rPr lang="x-none"/>
              <a:t>с обучающимися других образовательных организаций региона, как с ровесниками, так и с детьми иных возрастов;</a:t>
            </a:r>
            <a:endParaRPr lang="ru-RU" dirty="0"/>
          </a:p>
          <a:p>
            <a:r>
              <a:rPr lang="x-none"/>
              <a:t>представителями местного сообщества, бизнес-структур, культурной и научной </a:t>
            </a:r>
            <a:r>
              <a:rPr lang="ru-RU" dirty="0"/>
              <a:t>о</a:t>
            </a:r>
            <a:r>
              <a:rPr lang="x-none"/>
              <a:t>общественности для выполнения учебно-исследовательских работ и реализации проектов;</a:t>
            </a:r>
            <a:endParaRPr lang="ru-RU" dirty="0"/>
          </a:p>
          <a:p>
            <a:r>
              <a:rPr lang="x-none"/>
              <a:t>представителями власти, местного самоуправления, фондов, спонсорами и </a:t>
            </a:r>
            <a:r>
              <a:rPr lang="x-none" smtClean="0"/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46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251" t="22489" r="21418" b="8014"/>
          <a:stretch>
            <a:fillRect/>
          </a:stretch>
        </p:blipFill>
        <p:spPr bwMode="auto">
          <a:xfrm>
            <a:off x="0" y="404664"/>
            <a:ext cx="8964488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slide-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6473"/>
            <a:ext cx="8856984" cy="604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03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65"/>
          <a:stretch/>
        </p:blipFill>
        <p:spPr bwMode="auto">
          <a:xfrm>
            <a:off x="467544" y="507999"/>
            <a:ext cx="8188776" cy="595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72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48464" cy="1008112"/>
          </a:xfrm>
        </p:spPr>
        <p:txBody>
          <a:bodyPr>
            <a:noAutofit/>
          </a:bodyPr>
          <a:lstStyle/>
          <a:p>
            <a:r>
              <a:rPr lang="ru-RU" sz="2000" b="1" dirty="0"/>
              <a:t>Т</a:t>
            </a:r>
            <a:r>
              <a:rPr lang="ru-RU" sz="2000" b="1" dirty="0" smtClean="0"/>
              <a:t>ребования </a:t>
            </a:r>
            <a:r>
              <a:rPr lang="ru-RU" sz="2000" b="1" dirty="0"/>
              <a:t>к результатам освоения обучающимися </a:t>
            </a:r>
            <a:r>
              <a:rPr lang="ru-RU" sz="2000" b="1" dirty="0" smtClean="0"/>
              <a:t>основной </a:t>
            </a:r>
            <a:r>
              <a:rPr lang="ru-RU" sz="2000" b="1" dirty="0"/>
              <a:t>образовательной </a:t>
            </a:r>
            <a:r>
              <a:rPr lang="ru-RU" sz="2000" b="1" dirty="0" smtClean="0"/>
              <a:t>программы среднего общего образования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5"/>
            <a:ext cx="8712968" cy="554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12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личностных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42493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0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9385"/>
            <a:ext cx="8892480" cy="614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62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63272" cy="1383432"/>
          </a:xfrm>
        </p:spPr>
        <p:txBody>
          <a:bodyPr>
            <a:noAutofit/>
          </a:bodyPr>
          <a:lstStyle/>
          <a:p>
            <a:r>
              <a:rPr lang="ru-RU" sz="2400" dirty="0"/>
              <a:t>2</a:t>
            </a:r>
            <a:r>
              <a:rPr lang="ru-RU" sz="2400" b="1" dirty="0"/>
              <a:t>) умение продуктивно общаться и взаимодействовать в процессе совместной деятельности, учитывать позиции других участников деятельности, эффективно разрешать </a:t>
            </a:r>
            <a:r>
              <a:rPr lang="ru-RU" sz="2400" b="1" dirty="0" smtClean="0"/>
              <a:t>конфликты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2392" y="1916832"/>
            <a:ext cx="4104456" cy="4392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Обеспечение возможности коммуникации:</a:t>
            </a:r>
          </a:p>
          <a:p>
            <a:r>
              <a:rPr lang="x-none"/>
              <a:t>с обучающимися других образовательных организаций региона, как с ровесниками, так и с детьми иных возрастов;</a:t>
            </a:r>
            <a:endParaRPr lang="ru-RU" dirty="0"/>
          </a:p>
          <a:p>
            <a:r>
              <a:rPr lang="x-none"/>
              <a:t>представителями местного сообщества, бизнес-структур, культурной и научной </a:t>
            </a:r>
            <a:r>
              <a:rPr lang="ru-RU" dirty="0"/>
              <a:t>о</a:t>
            </a:r>
            <a:r>
              <a:rPr lang="x-none"/>
              <a:t>общественности для выполнения учебно-исследовательских работ и реализации проектов;</a:t>
            </a:r>
            <a:endParaRPr lang="ru-RU" dirty="0"/>
          </a:p>
          <a:p>
            <a:r>
              <a:rPr lang="x-none"/>
              <a:t>представителями власти, местного самоуправления, фондов, спонсорами и др.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1916832"/>
            <a:ext cx="4104456" cy="46168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планирование учебного сотрудничества в процессе работы в паре и группе;</a:t>
            </a:r>
          </a:p>
          <a:p>
            <a:r>
              <a:rPr lang="ru-RU" smtClean="0"/>
              <a:t>инициативное сотрудничество в поиске, сборе и анализе информации;</a:t>
            </a:r>
          </a:p>
          <a:p>
            <a:r>
              <a:rPr lang="ru-RU" smtClean="0"/>
              <a:t>поиск и оценка альтернативных способов решения проблемы в процессе ролевой игры/тематической дискуссии/анализа ситуации;</a:t>
            </a:r>
          </a:p>
          <a:p>
            <a:r>
              <a:rPr lang="ru-RU" smtClean="0"/>
              <a:t>контроль/ оценка/коррекция действий в процессе групповой работы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364360" y="1700808"/>
            <a:ext cx="0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3528" y="1916832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004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Методологической основой </a:t>
            </a:r>
            <a:r>
              <a:rPr lang="ru-RU" sz="2400" dirty="0" smtClean="0"/>
              <a:t>ФГОС СОО  </a:t>
            </a:r>
            <a:r>
              <a:rPr lang="ru-RU" sz="2400" dirty="0"/>
              <a:t>является </a:t>
            </a:r>
            <a:r>
              <a:rPr lang="ru-RU" sz="2400" b="1" dirty="0"/>
              <a:t>системно-деятельностный подход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pPr lvl="0"/>
            <a:r>
              <a:rPr lang="ru-RU" dirty="0"/>
              <a:t>формирование готовности обучающихся к саморазвитию и непрерывному образованию;</a:t>
            </a:r>
          </a:p>
          <a:p>
            <a:pPr lvl="0"/>
            <a:r>
              <a:rPr lang="ru-RU" dirty="0"/>
              <a:t>проектирование и конструирование развивающей образовательной среды организации, осуществляющей образовательную деятельность;</a:t>
            </a:r>
          </a:p>
          <a:p>
            <a:pPr lvl="0"/>
            <a:r>
              <a:rPr lang="ru-RU" dirty="0"/>
              <a:t>активную </a:t>
            </a:r>
            <a:r>
              <a:rPr lang="ru-RU" b="1" dirty="0"/>
              <a:t>учебно-познавательную деятельность</a:t>
            </a:r>
            <a:r>
              <a:rPr lang="ru-RU" dirty="0"/>
              <a:t> обучающихся;</a:t>
            </a:r>
          </a:p>
          <a:p>
            <a:pPr lvl="0"/>
            <a:r>
              <a:rPr lang="ru-RU" dirty="0"/>
              <a:t>построение образовательной деятельности с учетом индивидуальных, возрастных, психологических, физиологических особенностей и здоровья </a:t>
            </a:r>
            <a:r>
              <a:rPr lang="ru-RU" dirty="0" smtClean="0"/>
              <a:t>обучающихся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33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2112"/>
            <a:ext cx="3682752" cy="244827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800" b="1" dirty="0" smtClean="0"/>
              <a:t>Компоненты учебно-познавательной деятельности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3672408" cy="3672408"/>
          </a:xfrm>
        </p:spPr>
        <p:txBody>
          <a:bodyPr/>
          <a:lstStyle/>
          <a:p>
            <a:r>
              <a:rPr lang="ru-RU" dirty="0"/>
              <a:t>предмет, </a:t>
            </a:r>
            <a:endParaRPr lang="ru-RU" dirty="0" smtClean="0"/>
          </a:p>
          <a:p>
            <a:r>
              <a:rPr lang="ru-RU" dirty="0" smtClean="0"/>
              <a:t>цель,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мотивы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средства, </a:t>
            </a:r>
            <a:endParaRPr lang="ru-RU" dirty="0" smtClean="0"/>
          </a:p>
          <a:p>
            <a:r>
              <a:rPr lang="ru-RU" dirty="0" smtClean="0"/>
              <a:t>учебные </a:t>
            </a:r>
            <a:r>
              <a:rPr lang="ru-RU" dirty="0"/>
              <a:t>действия и способы их выполнения, </a:t>
            </a:r>
            <a:endParaRPr lang="ru-RU" dirty="0" smtClean="0"/>
          </a:p>
          <a:p>
            <a:r>
              <a:rPr lang="ru-RU" dirty="0" smtClean="0"/>
              <a:t>продукт </a:t>
            </a:r>
            <a:r>
              <a:rPr lang="ru-RU" dirty="0"/>
              <a:t>(результат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548680"/>
            <a:ext cx="47880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Виды деятельности </a:t>
            </a:r>
            <a:r>
              <a:rPr lang="ru-RU" sz="2400" b="1" dirty="0"/>
              <a:t>по решению учебных задач</a:t>
            </a:r>
            <a:r>
              <a:rPr lang="ru-RU" sz="2400" b="1" dirty="0" smtClean="0"/>
              <a:t>:</a:t>
            </a:r>
          </a:p>
          <a:p>
            <a:endParaRPr lang="ru-RU" sz="2400" dirty="0"/>
          </a:p>
          <a:p>
            <a:r>
              <a:rPr lang="ru-RU" sz="2400" b="1" dirty="0"/>
              <a:t>перцептивная </a:t>
            </a:r>
            <a:r>
              <a:rPr lang="ru-RU" sz="2400" dirty="0"/>
              <a:t>- наблюдение - звуковое и зрительное восприятия учебного материала,  </a:t>
            </a:r>
          </a:p>
          <a:p>
            <a:r>
              <a:rPr lang="ru-RU" sz="2400" b="1" dirty="0" err="1"/>
              <a:t>мнемическая</a:t>
            </a:r>
            <a:r>
              <a:rPr lang="ru-RU" sz="2400" dirty="0"/>
              <a:t> -  </a:t>
            </a:r>
            <a:r>
              <a:rPr lang="ru-RU" sz="2400" dirty="0" smtClean="0"/>
              <a:t>запоминание </a:t>
            </a:r>
            <a:r>
              <a:rPr lang="ru-RU" sz="2400" dirty="0"/>
              <a:t>учебного </a:t>
            </a:r>
            <a:r>
              <a:rPr lang="ru-RU" sz="2400" dirty="0" smtClean="0"/>
              <a:t>материала</a:t>
            </a:r>
            <a:r>
              <a:rPr lang="ru-RU" sz="2400" dirty="0"/>
              <a:t>, </a:t>
            </a:r>
          </a:p>
          <a:p>
            <a:r>
              <a:rPr lang="ru-RU" sz="2400" b="1" dirty="0"/>
              <a:t>умственная </a:t>
            </a:r>
            <a:r>
              <a:rPr lang="ru-RU" sz="2400" dirty="0"/>
              <a:t>- </a:t>
            </a:r>
            <a:r>
              <a:rPr lang="ru-RU" sz="2400" dirty="0" smtClean="0"/>
              <a:t>анализ</a:t>
            </a:r>
            <a:r>
              <a:rPr lang="ru-RU" sz="2400" dirty="0"/>
              <a:t>, сравнение, классификация, </a:t>
            </a:r>
            <a:r>
              <a:rPr lang="ru-RU" sz="2400" dirty="0" smtClean="0"/>
              <a:t>обобщение </a:t>
            </a:r>
            <a:r>
              <a:rPr lang="ru-RU" sz="2400" dirty="0"/>
              <a:t>и др., </a:t>
            </a:r>
          </a:p>
          <a:p>
            <a:r>
              <a:rPr lang="ru-RU" sz="2400" b="1" dirty="0"/>
              <a:t>практическая -  </a:t>
            </a:r>
            <a:r>
              <a:rPr lang="ru-RU" sz="2400" dirty="0"/>
              <a:t>решение задач, эксперимент, графические и расчетные работы, работа с компьютером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95936" y="548680"/>
            <a:ext cx="0" cy="6001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925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интерактивного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876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Министерство образования и науки Российской Федерации</a:t>
            </a:r>
          </a:p>
          <a:p>
            <a:pPr marL="0" indent="0" algn="ctr">
              <a:buNone/>
            </a:pPr>
            <a:r>
              <a:rPr lang="ru-RU" dirty="0"/>
              <a:t>Государственное образовательное учреждение</a:t>
            </a:r>
          </a:p>
          <a:p>
            <a:pPr marL="0" indent="0" algn="ctr">
              <a:buNone/>
            </a:pPr>
            <a:r>
              <a:rPr lang="ru-RU" dirty="0"/>
              <a:t>высшего профессионального образования</a:t>
            </a:r>
          </a:p>
          <a:p>
            <a:pPr marL="0" indent="0" algn="ctr">
              <a:buNone/>
            </a:pPr>
            <a:r>
              <a:rPr lang="ru-RU" dirty="0"/>
              <a:t>«Санкт-Петербургский государственный</a:t>
            </a:r>
          </a:p>
          <a:p>
            <a:pPr marL="0" indent="0" algn="ctr">
              <a:buNone/>
            </a:pPr>
            <a:r>
              <a:rPr lang="ru-RU" dirty="0"/>
              <a:t>инженерно-экономический университет»</a:t>
            </a:r>
          </a:p>
          <a:p>
            <a:pPr marL="0" indent="0" algn="ctr">
              <a:buNone/>
            </a:pPr>
            <a:r>
              <a:rPr lang="ru-RU" b="1" dirty="0"/>
              <a:t>Е. В. </a:t>
            </a:r>
            <a:r>
              <a:rPr lang="ru-RU" b="1" dirty="0" err="1"/>
              <a:t>Зарукина</a:t>
            </a:r>
            <a:r>
              <a:rPr lang="ru-RU" b="1" dirty="0"/>
              <a:t>, Н. А. Логинова,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М</a:t>
            </a:r>
            <a:r>
              <a:rPr lang="ru-RU" b="1" dirty="0"/>
              <a:t>. М. Новик</a:t>
            </a:r>
          </a:p>
          <a:p>
            <a:pPr marL="0" indent="0" algn="ctr">
              <a:buNone/>
            </a:pPr>
            <a:r>
              <a:rPr lang="ru-RU" b="1" dirty="0"/>
              <a:t>АКТИВНЫЕ МЕТОДЫ ОБУЧЕНИЯ:</a:t>
            </a:r>
          </a:p>
          <a:p>
            <a:pPr marL="0" indent="0" algn="ctr">
              <a:buNone/>
            </a:pPr>
            <a:r>
              <a:rPr lang="ru-RU" b="1" dirty="0"/>
              <a:t>РЕКОМЕНДАЦИИ ПО РАЗРАБОТКЕ</a:t>
            </a:r>
          </a:p>
          <a:p>
            <a:pPr marL="0" indent="0" algn="ctr">
              <a:buNone/>
            </a:pPr>
            <a:r>
              <a:rPr lang="ru-RU" b="1" dirty="0"/>
              <a:t>И ПРИМЕНЕНИЮ</a:t>
            </a:r>
          </a:p>
          <a:p>
            <a:pPr marL="0" indent="0" algn="ctr">
              <a:buNone/>
            </a:pPr>
            <a:r>
              <a:rPr lang="ru-RU" dirty="0"/>
              <a:t>Учебно-методическое пособие</a:t>
            </a:r>
          </a:p>
          <a:p>
            <a:pPr marL="0" indent="0" algn="ctr">
              <a:buNone/>
            </a:pPr>
            <a:r>
              <a:rPr lang="ru-RU" dirty="0"/>
              <a:t>Санкт-Петербург</a:t>
            </a:r>
          </a:p>
          <a:p>
            <a:pPr marL="0" indent="0" algn="ctr">
              <a:buNone/>
            </a:pPr>
            <a:r>
              <a:rPr lang="ru-RU" dirty="0" smtClean="0"/>
              <a:t>2010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1959218"/>
            <a:ext cx="43742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Министерство образования и науки Российской Федерации</a:t>
            </a:r>
          </a:p>
          <a:p>
            <a:pPr algn="ctr"/>
            <a:r>
              <a:rPr lang="ru-RU" sz="1600" dirty="0" smtClean="0"/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sz="1600" dirty="0" smtClean="0"/>
              <a:t>высшего профессионального образования</a:t>
            </a:r>
          </a:p>
          <a:p>
            <a:pPr algn="ctr"/>
            <a:r>
              <a:rPr lang="ru-RU" sz="1600" dirty="0" smtClean="0"/>
              <a:t>«Псковский государственный университет»</a:t>
            </a:r>
          </a:p>
          <a:p>
            <a:pPr algn="ctr"/>
            <a:r>
              <a:rPr lang="ru-RU" sz="1600" dirty="0" smtClean="0"/>
              <a:t>Филиал</a:t>
            </a:r>
          </a:p>
          <a:p>
            <a:pPr algn="ctr"/>
            <a:r>
              <a:rPr lang="ru-RU" sz="1600" dirty="0" smtClean="0"/>
              <a:t>федерального государственного бюджетного образовательного учреждения</a:t>
            </a:r>
          </a:p>
          <a:p>
            <a:pPr algn="ctr"/>
            <a:r>
              <a:rPr lang="ru-RU" sz="1600" dirty="0" smtClean="0"/>
              <a:t>высшего профессионального образования</a:t>
            </a:r>
          </a:p>
          <a:p>
            <a:pPr algn="ctr"/>
            <a:r>
              <a:rPr lang="ru-RU" sz="1600" dirty="0" smtClean="0"/>
              <a:t>«Псковский государственный университет»</a:t>
            </a:r>
          </a:p>
          <a:p>
            <a:pPr algn="ctr"/>
            <a:r>
              <a:rPr lang="ru-RU" sz="1600" dirty="0" smtClean="0"/>
              <a:t>в г. Великие Луки Псковской области</a:t>
            </a:r>
          </a:p>
          <a:p>
            <a:pPr algn="ctr"/>
            <a:r>
              <a:rPr lang="ru-RU" sz="1600" b="1" dirty="0" smtClean="0"/>
              <a:t>Л.Ю. Сафонова</a:t>
            </a:r>
          </a:p>
          <a:p>
            <a:pPr algn="ctr"/>
            <a:r>
              <a:rPr lang="ru-RU" sz="1600" b="1" dirty="0" smtClean="0"/>
              <a:t>МЕТОДЫ ИНТЕРАКТИВНОГО ОБУЧЕНИЯ</a:t>
            </a:r>
          </a:p>
          <a:p>
            <a:pPr algn="ctr"/>
            <a:r>
              <a:rPr lang="ru-RU" sz="1600" b="1" dirty="0" smtClean="0"/>
              <a:t>МЕТОДИЧЕСКИЕ УКАЗАНИЯ</a:t>
            </a:r>
          </a:p>
          <a:p>
            <a:pPr algn="ctr"/>
            <a:r>
              <a:rPr lang="ru-RU" sz="1600" dirty="0" smtClean="0"/>
              <a:t>Великие Луки</a:t>
            </a:r>
          </a:p>
          <a:p>
            <a:pPr algn="ctr"/>
            <a:r>
              <a:rPr lang="ru-RU" sz="1600" dirty="0" smtClean="0"/>
              <a:t>2015</a:t>
            </a:r>
            <a:endParaRPr lang="ru-RU" sz="16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355976" y="1700808"/>
            <a:ext cx="0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089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199</TotalTime>
  <Words>1390</Words>
  <Application>Microsoft Office PowerPoint</Application>
  <PresentationFormat>Экран (4:3)</PresentationFormat>
  <Paragraphs>151</Paragraphs>
  <Slides>17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Ясность</vt:lpstr>
      <vt:lpstr>Способы достижения личностных и метапредметных результатов обучения при освоении основной образовательной программы среднего общего образования</vt:lpstr>
      <vt:lpstr>Слайд 2</vt:lpstr>
      <vt:lpstr>Требования к результатам освоения обучающимися основной образовательной программы среднего общего образования </vt:lpstr>
      <vt:lpstr>Анализ личностных и метапредметных результатов</vt:lpstr>
      <vt:lpstr>Слайд 5</vt:lpstr>
      <vt:lpstr>2) умение продуктивно общаться и взаимодействовать в процессе совместной деятельности, учитывать позиции других участников деятельности, эффективно разрешать конфликты </vt:lpstr>
      <vt:lpstr>Методологической основой ФГОС СОО  является системно-деятельностный подход</vt:lpstr>
      <vt:lpstr>Компоненты учебно-познавательной деятельности</vt:lpstr>
      <vt:lpstr>Методы интерактивного обучения</vt:lpstr>
      <vt:lpstr>Технологии и приемы формирования метапредметных компетенций</vt:lpstr>
      <vt:lpstr>Способы достижения личностных результатов</vt:lpstr>
      <vt:lpstr>Способы достижения метапредметных результатов. Регулятивные УУД</vt:lpstr>
      <vt:lpstr>Способы достижения метапредметных результатов. Познавательные  УУД</vt:lpstr>
      <vt:lpstr>Способы достижения метапредметных результатов. Познавательные  УУД</vt:lpstr>
      <vt:lpstr>Способы достижения метапредметных результатов. Коммуникативные  УУД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достижения личностных и метапредметных результатов обучения при освоении основной образовательной программы среднего общего образования</dc:title>
  <dc:creator>user</dc:creator>
  <cp:lastModifiedBy>Пользователь</cp:lastModifiedBy>
  <cp:revision>29</cp:revision>
  <dcterms:created xsi:type="dcterms:W3CDTF">2019-10-10T08:53:48Z</dcterms:created>
  <dcterms:modified xsi:type="dcterms:W3CDTF">2019-10-14T08:51:46Z</dcterms:modified>
</cp:coreProperties>
</file>