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9" r:id="rId4"/>
    <p:sldId id="257" r:id="rId5"/>
    <p:sldId id="262" r:id="rId6"/>
    <p:sldId id="258" r:id="rId7"/>
    <p:sldId id="267" r:id="rId8"/>
    <p:sldId id="278" r:id="rId9"/>
    <p:sldId id="259" r:id="rId10"/>
    <p:sldId id="279" r:id="rId11"/>
    <p:sldId id="275" r:id="rId12"/>
    <p:sldId id="276" r:id="rId13"/>
    <p:sldId id="280" r:id="rId14"/>
    <p:sldId id="281" r:id="rId15"/>
    <p:sldId id="282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5CCA"/>
    <a:srgbClr val="0C5ED6"/>
    <a:srgbClr val="154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yar-pk.edu.yar.ru/priemnaya_2017/2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yar-pk.edu.yar.ru/priemnaya_2017/2.html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099916"/>
          </a:xfrm>
          <a:prstGeom prst="rect">
            <a:avLst/>
          </a:prstGeom>
          <a:solidFill>
            <a:srgbClr val="185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9015" y="4797152"/>
            <a:ext cx="8565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Третий Всероссийский Смотр-конкурс </a:t>
            </a:r>
            <a:r>
              <a:rPr lang="ru-RU" sz="2000" b="1" i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на лучшую</a:t>
            </a:r>
          </a:p>
          <a:p>
            <a:pPr algn="r"/>
            <a:r>
              <a:rPr lang="ru-RU" sz="2000" b="1" i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презентацию образовательного (социального) учреждения </a:t>
            </a:r>
            <a:r>
              <a:rPr lang="ru-RU" sz="2000" b="1" i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– 2018</a:t>
            </a:r>
          </a:p>
          <a:p>
            <a:pPr algn="r"/>
            <a:endParaRPr lang="ru-RU" sz="2000" b="1" i="1" dirty="0" smtClean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Номинация № 2 «Лучший инновационный проект</a:t>
            </a:r>
            <a:r>
              <a:rPr lang="ru-RU" sz="2000" b="1" i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 smtClean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../000000000000000000000priemnayareyting_42/priem2017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../000000000000000000000priemnayareyting_42/priem2017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16292" y="4581128"/>
            <a:ext cx="8573541" cy="254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06688" y="298280"/>
            <a:ext cx="5714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ГПОАУ ЯО Ярославский педагогический колледж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577" y="1700807"/>
            <a:ext cx="8063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Инновационный образовательный комплекс</a:t>
            </a:r>
          </a:p>
          <a:p>
            <a:pPr algn="ctr"/>
            <a:r>
              <a:rPr lang="ru-RU" sz="28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«Мобильный Педагогический ЛабораториУм»</a:t>
            </a:r>
          </a:p>
          <a:p>
            <a:endParaRPr lang="ru-RU" sz="2800" dirty="0"/>
          </a:p>
        </p:txBody>
      </p:sp>
      <p:pic>
        <p:nvPicPr>
          <p:cNvPr id="1026" name="Picture 2" descr="C:\Users\PC-05\Desktop\рамки и лого ярпк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1669844" cy="9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1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116632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дополнительное образование детей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pic>
        <p:nvPicPr>
          <p:cNvPr id="6147" name="Picture 3" descr="C:\Users\PC-05\Desktop\Новая папка\IMG-3f354629d15c81d7a2773e36a2af284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55904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C-05\Desktop\Новая папка\IMG-79c96d4dadbfc3cde48005d796ce8a5a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75443"/>
            <a:ext cx="2858450" cy="214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C-05\Desktop\Новая папка\IMG-ca77b13967d5a6a5934a19d6dfeb085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74" y="4575442"/>
            <a:ext cx="2862778" cy="21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4175" y="908720"/>
            <a:ext cx="70567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7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обильный </a:t>
            </a:r>
            <a:r>
              <a:rPr lang="ru-RU" sz="17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тренажерный комплекс по профилактике детского дорожно-транспортного травматизма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6233" y="3789040"/>
            <a:ext cx="56371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7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обильный </a:t>
            </a:r>
            <a:r>
              <a:rPr lang="ru-RU" sz="17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тренажерный комплекс по направлению Физическая культура и </a:t>
            </a:r>
            <a:r>
              <a:rPr lang="ru-RU" sz="17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1700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PC-05\Desktop\inx960x6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5536"/>
            <a:ext cx="2982968" cy="22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PC-05\Desktop\img_72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43" y="1565536"/>
            <a:ext cx="3183116" cy="21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23" y="-3178"/>
            <a:ext cx="4860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проекта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99521" y="980728"/>
            <a:ext cx="266605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Программа организации досуга «</a:t>
            </a:r>
            <a:r>
              <a:rPr lang="ru-RU" b="1" dirty="0" err="1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Интенсив</a:t>
            </a:r>
            <a:r>
              <a:rPr lang="en-US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Kids</a:t>
            </a:r>
            <a:r>
              <a:rPr lang="ru-RU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(для учащихся начальной школы)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Легоконструирование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моделей </a:t>
            </a: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перворобот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LegoWedo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 algn="ctr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Проектирование собственного фильма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Развивающие игры с использованием интерактивного стола</a:t>
            </a:r>
          </a:p>
          <a:p>
            <a:pPr marL="285750" indent="-285750" algn="ctr">
              <a:buFont typeface="Symbol" pitchFamily="18" charset="2"/>
              <a:buChar char="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Интерактивные формы бучения с использованием мобильного планетария </a:t>
            </a:r>
          </a:p>
          <a:p>
            <a:pPr marL="285750" indent="-285750" algn="ctr">
              <a:buFontTx/>
              <a:buChar char="-"/>
            </a:pPr>
            <a:endParaRPr lang="ru-RU" sz="1600" b="1" dirty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Users\PC-05\Pictures\заархивированные фото\ИнтенсивKids весна 2018\_DSC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82" y="819486"/>
            <a:ext cx="2877506" cy="19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C-05\Pictures\_DSC3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06233"/>
            <a:ext cx="2528945" cy="196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-05\Pictures\_DSC34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8897"/>
          <a:stretch/>
        </p:blipFill>
        <p:spPr bwMode="auto">
          <a:xfrm>
            <a:off x="168907" y="2764805"/>
            <a:ext cx="2539550" cy="191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C-05\Pictures\заархивированные фото\ИнтенсивKids весна 2018\_DSC21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3890" r="8161" b="16472"/>
          <a:stretch/>
        </p:blipFill>
        <p:spPr bwMode="auto">
          <a:xfrm>
            <a:off x="6086981" y="2780928"/>
            <a:ext cx="2877507" cy="19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82" y="4725144"/>
            <a:ext cx="287750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PC-05\Pictures\заархивированные фото\ИнтенсивKids лето 2018\_DSC55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8378"/>
          <a:stretch/>
        </p:blipFill>
        <p:spPr bwMode="auto">
          <a:xfrm>
            <a:off x="179512" y="789294"/>
            <a:ext cx="2528944" cy="19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19872" y="116632"/>
            <a:ext cx="5687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дополнительное образование детей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908720"/>
            <a:ext cx="2664296" cy="5760640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4" t="18040" r="31907" b="33200"/>
          <a:stretch/>
        </p:blipFill>
        <p:spPr bwMode="auto">
          <a:xfrm>
            <a:off x="6084101" y="1124745"/>
            <a:ext cx="287249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4160" y="980728"/>
            <a:ext cx="2808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Центр развития дошкольников «</a:t>
            </a:r>
            <a:r>
              <a:rPr lang="ru-RU" b="1" dirty="0" err="1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Капитоша</a:t>
            </a:r>
            <a:r>
              <a:rPr lang="ru-RU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(для детей дошкольного возраста 5-7 лет)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Ментальная арифметика 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Легоконструирование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перворобот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Интерактивные формы обучения  и развития </a:t>
            </a:r>
          </a:p>
        </p:txBody>
      </p:sp>
      <p:pic>
        <p:nvPicPr>
          <p:cNvPr id="4098" name="Picture 2" descr="C:\Users\PC-05\Pictures\заархивированные фото\капитоша 17.05.18\_DSC39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t="14401"/>
          <a:stretch/>
        </p:blipFill>
        <p:spPr bwMode="auto">
          <a:xfrm>
            <a:off x="177903" y="1124745"/>
            <a:ext cx="2925245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C-05\Desktop\1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9091"/>
          <a:stretch/>
        </p:blipFill>
        <p:spPr bwMode="auto">
          <a:xfrm>
            <a:off x="271783" y="4133989"/>
            <a:ext cx="3823417" cy="25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C-05\Pictures\IMG_6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145" y="4133989"/>
            <a:ext cx="4507325" cy="25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19872" y="116632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дополнительное образование детей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980729"/>
            <a:ext cx="2772000" cy="2664296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PC-05\Desktop\8a2975310c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46" y="1916832"/>
            <a:ext cx="2471909" cy="247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5020"/>
            <a:ext cx="658822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116632"/>
            <a:ext cx="66953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</a:t>
            </a:r>
          </a:p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доступная среда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836712"/>
            <a:ext cx="81369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Обучения детей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студентов,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слушателей с ограниченными возможностями с использованием специализированного оборудования: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тактильный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информационный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терминал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стационарная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информационная система 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слабослышащих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портативные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видеоувеличители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звуковой маяк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программируемая клавиатура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принтер Брайля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170" name="Picture 2" descr="C:\Users\PC-05\Desktop\90250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1515"/>
            <a:ext cx="3322284" cy="221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C-05\Desktop\razrabotan-terminal-dlja-slep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9" t="22667"/>
          <a:stretch/>
        </p:blipFill>
        <p:spPr bwMode="auto">
          <a:xfrm>
            <a:off x="3995936" y="3917032"/>
            <a:ext cx="2388410" cy="28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C-05\Desktop\Smart_Reader_Magnifier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 bwMode="auto">
          <a:xfrm>
            <a:off x="6740583" y="4653136"/>
            <a:ext cx="1976711" cy="19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2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116632"/>
            <a:ext cx="5687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дополнительные профессиональные программы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098" name="Picture 2" descr="C:\Users\PC-05\Pictures\ц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/>
          <a:stretch/>
        </p:blipFill>
        <p:spPr bwMode="auto">
          <a:xfrm>
            <a:off x="107504" y="908720"/>
            <a:ext cx="2880320" cy="17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85862" y="836713"/>
            <a:ext cx="2844000" cy="5848596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Users\PC-05\Pictures\п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9"/>
          <a:stretch/>
        </p:blipFill>
        <p:spPr bwMode="auto">
          <a:xfrm>
            <a:off x="6012160" y="908720"/>
            <a:ext cx="2978357" cy="18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2474" y="764704"/>
            <a:ext cx="2916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и ПК педагогических кадров региона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«Использование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перворобота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Wedo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в работе с детьми дошкольного возраста»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«Современные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технологии в дошкольной образовательной организации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«Использование интерактивных и 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-технологий в образовательной деятельности воспитанников дошкольного возраста»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«Использование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-технологий и образовательной робототехники»</a:t>
            </a:r>
            <a:endParaRPr lang="ru-RU" dirty="0"/>
          </a:p>
        </p:txBody>
      </p:sp>
      <p:pic>
        <p:nvPicPr>
          <p:cNvPr id="4100" name="Picture 4" descr="C:\Users\PC-05\Pictures\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2880320" cy="19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C-05\Pictures\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"/>
          <a:stretch/>
        </p:blipFill>
        <p:spPr bwMode="auto">
          <a:xfrm>
            <a:off x="6012160" y="2769163"/>
            <a:ext cx="2978357" cy="188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C-05\Pictures\пл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r="9985" b="10796"/>
          <a:stretch/>
        </p:blipFill>
        <p:spPr bwMode="auto">
          <a:xfrm>
            <a:off x="92629" y="4705381"/>
            <a:ext cx="2895195" cy="19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PC-05\Pictures\компьютер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/>
          <a:stretch/>
        </p:blipFill>
        <p:spPr bwMode="auto">
          <a:xfrm>
            <a:off x="6033457" y="4725144"/>
            <a:ext cx="3003039" cy="18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98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8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116632"/>
            <a:ext cx="5687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иражирование результатов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55908" y="908720"/>
            <a:ext cx="2782282" cy="5760640"/>
          </a:xfrm>
          <a:prstGeom prst="rect">
            <a:avLst/>
          </a:prstGeom>
          <a:noFill/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1196752"/>
            <a:ext cx="273630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-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еминары 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Мастер-классы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Конференции 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онсультирование педагогов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Площадка для реализации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авторских образовательных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проектов 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Виртуальная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платформа новых региональных образовательных проектов опережающего развития детей</a:t>
            </a:r>
          </a:p>
          <a:p>
            <a:endParaRPr lang="ru-RU" sz="1700" dirty="0"/>
          </a:p>
        </p:txBody>
      </p:sp>
      <p:pic>
        <p:nvPicPr>
          <p:cNvPr id="5122" name="Picture 2" descr="C:\Users\PC-05\Pictures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" y="851669"/>
            <a:ext cx="3012627" cy="200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C-05\Pictures\Рисунок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2" r="64133" b="70"/>
          <a:stretch/>
        </p:blipFill>
        <p:spPr bwMode="auto">
          <a:xfrm>
            <a:off x="75973" y="2956857"/>
            <a:ext cx="3032715" cy="17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C-05\Pictures\Рисунок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971" b="62101"/>
          <a:stretch/>
        </p:blipFill>
        <p:spPr bwMode="auto">
          <a:xfrm>
            <a:off x="6096725" y="908720"/>
            <a:ext cx="2871808" cy="20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PC-05\Pictures\Рисунок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9" t="41413" r="-289" b="35249"/>
          <a:stretch/>
        </p:blipFill>
        <p:spPr bwMode="auto">
          <a:xfrm>
            <a:off x="6096724" y="2865389"/>
            <a:ext cx="2858959" cy="198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C-05\Pictures\Рисунок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5" r="27114" b="70249"/>
          <a:stretch/>
        </p:blipFill>
        <p:spPr bwMode="auto">
          <a:xfrm>
            <a:off x="97962" y="4796676"/>
            <a:ext cx="2990638" cy="19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PC-05\Pictures\Рисунок5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5" r="57656" b="17919"/>
          <a:stretch/>
        </p:blipFill>
        <p:spPr bwMode="auto">
          <a:xfrm>
            <a:off x="6222066" y="4801881"/>
            <a:ext cx="2670413" cy="18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9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99916"/>
          </a:xfrm>
          <a:prstGeom prst="rect">
            <a:avLst/>
          </a:prstGeom>
          <a:solidFill>
            <a:srgbClr val="185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4" descr="../000000000000000000000priemnayareyting_42/priem2017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06688" y="298280"/>
            <a:ext cx="5714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ГПОАУ ЯО Ярославский педагогический колледж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PC-05\Desktop\рамки и лого ярпк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1669844" cy="9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16291" y="5013176"/>
            <a:ext cx="8573541" cy="254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46245" y="2814679"/>
            <a:ext cx="5313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5613" y="5210831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Инновационный образовательный комплекс</a:t>
            </a:r>
          </a:p>
          <a:p>
            <a:pPr algn="ctr"/>
            <a:r>
              <a:rPr lang="ru-RU" b="1" i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«Мобильный Педагогический </a:t>
            </a:r>
            <a:r>
              <a:rPr lang="ru-RU" b="1" i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ЛабораториУм»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4759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8883" y="141266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аборатория опытно-экспериментальной деятельности</a:t>
            </a:r>
            <a:endParaRPr lang="ru-RU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315" y="2172258"/>
            <a:ext cx="181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лаборатория </a:t>
            </a:r>
            <a:r>
              <a:rPr lang="ru-RU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мобильной робототехники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3585" y="873496"/>
            <a:ext cx="191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интерактивная лаборатория</a:t>
            </a:r>
            <a:endParaRPr lang="ru-RU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2815" y="4052564"/>
            <a:ext cx="182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фото- и </a:t>
            </a:r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видео-лаборатория</a:t>
            </a:r>
            <a:endParaRPr lang="ru-RU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418" y="5654657"/>
            <a:ext cx="29538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мобильный тренажерный комплекс по профилактике детского дорожно-транспортного травматизма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4188" y="5301707"/>
            <a:ext cx="260625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мобильный тренажерный комплекс по направлению Физическая культура и </a:t>
            </a:r>
            <a:r>
              <a:rPr lang="ru-RU" sz="17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1700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2561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19872" y="116632"/>
            <a:ext cx="5687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27561" y="4708716"/>
            <a:ext cx="186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-лаборатория</a:t>
            </a:r>
            <a:endParaRPr lang="ru-RU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994611" y="1116397"/>
            <a:ext cx="5051992" cy="50834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393237" y="1548445"/>
            <a:ext cx="4221318" cy="424847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942147" y="1985780"/>
            <a:ext cx="3161973" cy="32297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639854" y="4993385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408931" y="4077153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983214" y="5502618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167402" y="1196662"/>
            <a:ext cx="421680" cy="432000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839214" y="2012827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798147" y="4931039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3801094" y="5934053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2032637" y="4531366"/>
            <a:ext cx="349062" cy="387220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028670" y="4893382"/>
            <a:ext cx="421680" cy="432000"/>
          </a:xfrm>
          <a:prstGeom prst="ellipse">
            <a:avLst/>
          </a:prstGeom>
          <a:solidFill>
            <a:srgbClr val="2962A7"/>
          </a:solidFill>
          <a:ln>
            <a:solidFill>
              <a:srgbClr val="29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285237" y="2665571"/>
            <a:ext cx="540000" cy="540000"/>
          </a:xfrm>
          <a:prstGeom prst="ellipse">
            <a:avLst/>
          </a:prstGeom>
          <a:solidFill>
            <a:srgbClr val="2962A7"/>
          </a:solidFill>
          <a:ln>
            <a:solidFill>
              <a:srgbClr val="29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641747" y="2340557"/>
            <a:ext cx="421680" cy="432000"/>
          </a:xfrm>
          <a:prstGeom prst="ellipse">
            <a:avLst/>
          </a:prstGeom>
          <a:solidFill>
            <a:srgbClr val="2962A7"/>
          </a:solidFill>
          <a:ln>
            <a:solidFill>
              <a:srgbClr val="29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565187" y="2628565"/>
            <a:ext cx="2016224" cy="1927316"/>
            <a:chOff x="2054741" y="2708920"/>
            <a:chExt cx="2016224" cy="1927316"/>
          </a:xfrm>
        </p:grpSpPr>
        <p:sp>
          <p:nvSpPr>
            <p:cNvPr id="32" name="Овал 31"/>
            <p:cNvSpPr/>
            <p:nvPr/>
          </p:nvSpPr>
          <p:spPr>
            <a:xfrm>
              <a:off x="2054741" y="2708920"/>
              <a:ext cx="1969248" cy="1927316"/>
            </a:xfrm>
            <a:prstGeom prst="ellipse">
              <a:avLst/>
            </a:prstGeom>
            <a:solidFill>
              <a:srgbClr val="0C74CA"/>
            </a:solidFill>
            <a:ln>
              <a:solidFill>
                <a:srgbClr val="0C7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54741" y="3156991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«</a:t>
              </a:r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Мобильный Педагогический ЛабораториУм»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5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27584" y="1125112"/>
            <a:ext cx="7560840" cy="935736"/>
          </a:xfrm>
          <a:prstGeom prst="rect">
            <a:avLst/>
          </a:prstGeom>
          <a:solidFill>
            <a:srgbClr val="154FAD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27585" y="1204010"/>
            <a:ext cx="75608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Послание Президента РФ Федеральному собранию в 2018 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году о </a:t>
            </a: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равных образовательных возможностях и переходе к принципиально новым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индивидуальным технологиям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4247964" y="2204864"/>
            <a:ext cx="360040" cy="360040"/>
          </a:xfrm>
          <a:prstGeom prst="downArrow">
            <a:avLst/>
          </a:prstGeom>
          <a:solidFill>
            <a:srgbClr val="185C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6619" y="2800961"/>
            <a:ext cx="2487189" cy="3220328"/>
          </a:xfrm>
          <a:prstGeom prst="rect">
            <a:avLst/>
          </a:prstGeom>
          <a:solidFill>
            <a:schemeClr val="bg1"/>
          </a:solidFill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28627" y="2861349"/>
            <a:ext cx="227116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Ярославской области </a:t>
            </a:r>
            <a:r>
              <a:rPr lang="ru-RU" sz="15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15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20.06.2017 № </a:t>
            </a:r>
            <a:r>
              <a:rPr lang="ru-RU" sz="15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498-п «Об </a:t>
            </a:r>
            <a:r>
              <a:rPr lang="ru-RU" sz="15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утверждении перечня профессий и специальностей </a:t>
            </a:r>
            <a:r>
              <a:rPr lang="ru-RU" sz="15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среднего профессионального </a:t>
            </a:r>
            <a:r>
              <a:rPr lang="ru-RU" sz="15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образования, наиболее востребованных, новых и перспективных в </a:t>
            </a:r>
            <a:r>
              <a:rPr lang="ru-RU" sz="15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Ярославской области </a:t>
            </a:r>
            <a:r>
              <a:rPr lang="ru-RU" sz="15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(ТОП-регион</a:t>
            </a:r>
            <a:r>
              <a:rPr lang="ru-RU" sz="15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)»</a:t>
            </a:r>
            <a:endParaRPr lang="ru-RU" sz="1500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56176" y="2800960"/>
            <a:ext cx="2520280" cy="3220329"/>
          </a:xfrm>
          <a:prstGeom prst="rect">
            <a:avLst/>
          </a:prstGeom>
          <a:noFill/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228184" y="2885742"/>
            <a:ext cx="244827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Ярославской области от 17.03.2017 № 206-п «Об утверждении областной целевой программы «Повышение эффективности и качества профессионального образования Ярославской области»</a:t>
            </a:r>
            <a:endParaRPr lang="ru-RU" sz="1500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31840" y="2800961"/>
            <a:ext cx="2592288" cy="3220328"/>
          </a:xfrm>
          <a:prstGeom prst="rect">
            <a:avLst/>
          </a:prstGeom>
          <a:solidFill>
            <a:schemeClr val="bg1"/>
          </a:solidFill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203848" y="2924944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Областная программа «Развитие образования и молодежная политика в Ярославской области» Постановление Правительства Ярославской области от 05.12.2017 № 911-п</a:t>
            </a:r>
            <a:endParaRPr lang="ru-RU" sz="1500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2561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19872" y="-27384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896" y="3269883"/>
            <a:ext cx="7923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качественной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подготовки и переподготовки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педагогов по направлениям Дошкольное образование, Начальное образование, Физическая культура с инновационным, креативным типом мышления в насыщенной образовательной среде непрерывного педагогического образования в процессе интеграции подсистем образования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сетевом взаимодействии заинтересованных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сторон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2561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9872" y="-27384"/>
            <a:ext cx="5687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2414" y="1268760"/>
            <a:ext cx="8573541" cy="254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3779912" y="1613699"/>
            <a:ext cx="1438836" cy="1440160"/>
          </a:xfrm>
          <a:prstGeom prst="ellipse">
            <a:avLst/>
          </a:prstGeom>
          <a:solidFill>
            <a:srgbClr val="154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8691" y="5741640"/>
            <a:ext cx="8573541" cy="254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47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6220" y="917472"/>
            <a:ext cx="7801873" cy="898272"/>
          </a:xfrm>
          <a:prstGeom prst="rect">
            <a:avLst/>
          </a:prstGeom>
          <a:solidFill>
            <a:schemeClr val="bg1"/>
          </a:solidFill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27253" y="1931547"/>
            <a:ext cx="7776864" cy="1258312"/>
          </a:xfrm>
          <a:prstGeom prst="rect">
            <a:avLst/>
          </a:prstGeom>
          <a:solidFill>
            <a:srgbClr val="154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2627"/>
            <a:ext cx="5894979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44624"/>
            <a:ext cx="5920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5496" y="836712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7544" y="2029264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91805" y="973655"/>
            <a:ext cx="778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образовательной </a:t>
            </a:r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среды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в современным технологическом и мобильном оборудованием по подготовке студентов и переподготовке педагогов в интеграции формального и неформального образования</a:t>
            </a:r>
            <a:endParaRPr lang="ru-RU" sz="1600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1309" y="1854513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Модернизация образовательных программ среднего профессионального образования и дополнительного профессионального образования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учетом новых и существующих ФГОС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профессионального образования, 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начального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общего образования, 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стандарта «Педагог»,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стандартов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</a:t>
            </a:r>
            <a:endParaRPr lang="ru-RU" sz="16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1243276" y="3341229"/>
            <a:ext cx="7632849" cy="1095883"/>
          </a:xfrm>
          <a:prstGeom prst="rect">
            <a:avLst/>
          </a:prstGeom>
          <a:solidFill>
            <a:schemeClr val="bg1"/>
          </a:solidFill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670178" y="3383665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1603244" y="3332024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Активизация инновационных процессов в образовании региона, интеграция научной, образовательной и практической деятельности субъектов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образовательного </a:t>
            </a:r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процесса через внедрение современного оборудования и программного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обеспечения</a:t>
            </a:r>
            <a:endParaRPr lang="ru-RU" sz="1600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6220" y="4653136"/>
            <a:ext cx="8017897" cy="1080120"/>
          </a:xfrm>
          <a:prstGeom prst="rect">
            <a:avLst/>
          </a:prstGeom>
          <a:solidFill>
            <a:srgbClr val="154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20003" y="4656038"/>
            <a:ext cx="754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равных возможностей для получения качественного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педагогического и дополнительного образования для субъектов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образовательного процесса в территориальной оси координат город-село,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лиц с ограниченными возможностями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здоровья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95536" y="4581128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46638" y="5805264"/>
            <a:ext cx="8041456" cy="901928"/>
          </a:xfrm>
          <a:prstGeom prst="rect">
            <a:avLst/>
          </a:prstGeom>
          <a:solidFill>
            <a:schemeClr val="bg1"/>
          </a:solidFill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43608" y="5877272"/>
            <a:ext cx="7544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Создание виртуальной платформы новых, креативных региональных образовательных проектов опережающего развития  для детей через мотивацию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педагогов и студентов</a:t>
            </a:r>
            <a:endParaRPr lang="ru-RU" sz="1600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9141" y="5733256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/>
          <p:cNvCxnSpPr/>
          <p:nvPr/>
        </p:nvCxnSpPr>
        <p:spPr>
          <a:xfrm>
            <a:off x="4580693" y="1662561"/>
            <a:ext cx="802869" cy="291856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3419872" y="1631038"/>
            <a:ext cx="1179193" cy="295009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99792" y="83671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Новые технологии </a:t>
            </a:r>
            <a:endParaRPr lang="ru-RU" sz="2000" b="1" dirty="0" smtClean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2000" b="1" dirty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-33410" y="1662561"/>
            <a:ext cx="2085130" cy="1772020"/>
            <a:chOff x="179512" y="1342593"/>
            <a:chExt cx="1872208" cy="1550000"/>
          </a:xfrm>
        </p:grpSpPr>
        <p:sp>
          <p:nvSpPr>
            <p:cNvPr id="7" name="Овал 6"/>
            <p:cNvSpPr/>
            <p:nvPr/>
          </p:nvSpPr>
          <p:spPr>
            <a:xfrm>
              <a:off x="323528" y="1342593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9512" y="1641574"/>
              <a:ext cx="1872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интерактивного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диалога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043608" y="3432162"/>
            <a:ext cx="2016224" cy="1797038"/>
            <a:chOff x="2195736" y="1494993"/>
            <a:chExt cx="1728192" cy="1550000"/>
          </a:xfrm>
        </p:grpSpPr>
        <p:sp>
          <p:nvSpPr>
            <p:cNvPr id="9" name="Овал 8"/>
            <p:cNvSpPr/>
            <p:nvPr/>
          </p:nvSpPr>
          <p:spPr>
            <a:xfrm>
              <a:off x="2267744" y="1494993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95736" y="1692264"/>
              <a:ext cx="17281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обучающих интерактивных игр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491880" y="2671088"/>
            <a:ext cx="2012427" cy="1766024"/>
            <a:chOff x="4166827" y="1641574"/>
            <a:chExt cx="1800200" cy="1550000"/>
          </a:xfrm>
        </p:grpSpPr>
        <p:sp>
          <p:nvSpPr>
            <p:cNvPr id="11" name="Овал 10"/>
            <p:cNvSpPr/>
            <p:nvPr/>
          </p:nvSpPr>
          <p:spPr>
            <a:xfrm>
              <a:off x="4274839" y="1641574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66827" y="1988840"/>
              <a:ext cx="1800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компьютерной визуализации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769293" y="3212976"/>
            <a:ext cx="2331099" cy="1872208"/>
            <a:chOff x="6203666" y="1641574"/>
            <a:chExt cx="1943477" cy="1550000"/>
          </a:xfrm>
        </p:grpSpPr>
        <p:sp>
          <p:nvSpPr>
            <p:cNvPr id="13" name="Овал 12"/>
            <p:cNvSpPr/>
            <p:nvPr/>
          </p:nvSpPr>
          <p:spPr>
            <a:xfrm>
              <a:off x="6383317" y="1641574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03666" y="1970167"/>
              <a:ext cx="19434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ситуативного моделирования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020273" y="1631038"/>
            <a:ext cx="1950492" cy="1725954"/>
            <a:chOff x="5174391" y="2976672"/>
            <a:chExt cx="1773873" cy="1550000"/>
          </a:xfrm>
        </p:grpSpPr>
        <p:sp>
          <p:nvSpPr>
            <p:cNvPr id="15" name="Овал 14"/>
            <p:cNvSpPr/>
            <p:nvPr/>
          </p:nvSpPr>
          <p:spPr>
            <a:xfrm>
              <a:off x="5292080" y="2976672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74391" y="3290007"/>
              <a:ext cx="17738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</a:t>
              </a:r>
              <a:r>
                <a:rPr lang="ru-RU" dirty="0" err="1">
                  <a:latin typeface="Times New Roman" pitchFamily="18" charset="0"/>
                  <a:cs typeface="Times New Roman" pitchFamily="18" charset="0"/>
                </a:rPr>
                <a:t>тьюторской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 деятельности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292661" y="4759320"/>
            <a:ext cx="2583595" cy="1838032"/>
            <a:chOff x="2772539" y="3044993"/>
            <a:chExt cx="2294388" cy="1550000"/>
          </a:xfrm>
        </p:grpSpPr>
        <p:sp>
          <p:nvSpPr>
            <p:cNvPr id="17" name="Овал 16"/>
            <p:cNvSpPr/>
            <p:nvPr/>
          </p:nvSpPr>
          <p:spPr>
            <a:xfrm>
              <a:off x="3096575" y="3044993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72539" y="3429000"/>
              <a:ext cx="22943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</a:t>
              </a:r>
              <a:r>
                <a:rPr lang="ru-RU" dirty="0" err="1" smtClean="0">
                  <a:latin typeface="Times New Roman" pitchFamily="18" charset="0"/>
                  <a:cs typeface="Times New Roman" pitchFamily="18" charset="0"/>
                </a:rPr>
                <a:t>телекоммуни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pPr algn="ctr"/>
              <a:r>
                <a:rPr lang="ru-RU" dirty="0" err="1" smtClean="0">
                  <a:latin typeface="Times New Roman" pitchFamily="18" charset="0"/>
                  <a:cs typeface="Times New Roman" pitchFamily="18" charset="0"/>
                </a:rPr>
                <a:t>кации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555776" y="4759320"/>
            <a:ext cx="1880901" cy="1838032"/>
            <a:chOff x="519571" y="3115665"/>
            <a:chExt cx="1584176" cy="1550000"/>
          </a:xfrm>
        </p:grpSpPr>
        <p:sp>
          <p:nvSpPr>
            <p:cNvPr id="19" name="Овал 18"/>
            <p:cNvSpPr/>
            <p:nvPr/>
          </p:nvSpPr>
          <p:spPr>
            <a:xfrm>
              <a:off x="519571" y="3115665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5718" y="3472543"/>
              <a:ext cx="1440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онлайн-платформы</a:t>
              </a: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 flipH="1">
            <a:off x="1907704" y="1631038"/>
            <a:ext cx="2636986" cy="45876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749330" y="1631038"/>
            <a:ext cx="1796099" cy="1801124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4545429" y="1631038"/>
            <a:ext cx="35264" cy="91753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580693" y="1631038"/>
            <a:ext cx="1682820" cy="158193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599533" y="1637258"/>
            <a:ext cx="2550147" cy="36711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2561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419872" y="116632"/>
            <a:ext cx="5687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5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1412776"/>
            <a:ext cx="1584176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9512" y="1772816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44.02.01 Дошкольное </a:t>
            </a:r>
            <a:r>
              <a:rPr lang="ru-RU" sz="1600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600" b="1" dirty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763688" y="1412776"/>
            <a:ext cx="7272808" cy="1656184"/>
          </a:xfrm>
          <a:prstGeom prst="homePlate">
            <a:avLst>
              <a:gd name="adj" fmla="val 348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331640" y="692696"/>
            <a:ext cx="700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Новое используемое оборудование в отношении учебной и производственной практики по следующим видам работ</a:t>
            </a:r>
            <a:endParaRPr lang="ru-RU" sz="1600" b="1" dirty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3212976"/>
            <a:ext cx="1584176" cy="1743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79512" y="3429000"/>
            <a:ext cx="158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44.02.02 Преподавание в начальных классах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1763687" y="3212976"/>
            <a:ext cx="7272809" cy="1743874"/>
          </a:xfrm>
          <a:prstGeom prst="homePlate">
            <a:avLst>
              <a:gd name="adj" fmla="val 375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5085184"/>
            <a:ext cx="1584176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79512" y="5373216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49.02.01 Физическая культура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1763688" y="5085184"/>
            <a:ext cx="7272808" cy="1656184"/>
          </a:xfrm>
          <a:prstGeom prst="homePlate">
            <a:avLst>
              <a:gd name="adj" fmla="val 355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763688" y="1559694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"/>
            </a:pP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и проведение дидактических игр и упражнений для воспитанников на интерактивном оборудовании </a:t>
            </a:r>
            <a:r>
              <a:rPr lang="en-US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  <a:endParaRPr lang="ru-RU" sz="1600" b="1" dirty="0" smtClean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endParaRPr lang="ru-RU" sz="1600" b="1" dirty="0" smtClean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Организация экологического воспитания дошкольников средствами интерактивных технологий</a:t>
            </a:r>
            <a:endParaRPr lang="ru-RU" sz="1600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680" y="3140968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"/>
            </a:pP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научно-исследовательской, экспериментальной и проектной деятельности младших </a:t>
            </a: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школьников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b="1" dirty="0" smtClean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600" b="1" dirty="0" err="1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медиаграмотности</a:t>
            </a:r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 у обучающегося начальных </a:t>
            </a: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классов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b="1" dirty="0" smtClean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новых видов </a:t>
            </a:r>
            <a:r>
              <a:rPr lang="ru-RU" sz="1600" b="1" dirty="0" err="1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внеучебной</a:t>
            </a:r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 деятельности (</a:t>
            </a:r>
            <a:r>
              <a:rPr lang="ru-RU" sz="1600" b="1" dirty="0" err="1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майнд</a:t>
            </a:r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-фитнес</a:t>
            </a: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63688" y="5273913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-"/>
            </a:pP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спортивных соревнований с помощью современного инвентаря (спортивный </a:t>
            </a:r>
            <a:r>
              <a:rPr lang="ru-RU" sz="1600" b="1" dirty="0" err="1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тимбилдинг</a:t>
            </a: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600" b="1" dirty="0" smtClean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различных видов двигательной с обучающимися с особыми образовательными </a:t>
            </a: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потребностями</a:t>
            </a:r>
            <a:endParaRPr lang="ru-RU" sz="1600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2561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419872" y="-27384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рограммы СПО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9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116632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программы СПО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pic>
        <p:nvPicPr>
          <p:cNvPr id="2053" name="Picture 5" descr="C:\Users\PC-05\Pictures\мо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2815"/>
            <a:ext cx="2869735" cy="19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C-05\Pictures\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8"/>
          <a:stretch/>
        </p:blipFill>
        <p:spPr bwMode="auto">
          <a:xfrm>
            <a:off x="179512" y="908720"/>
            <a:ext cx="2883007" cy="198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PC-05\Pictures\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" b="6851"/>
          <a:stretch/>
        </p:blipFill>
        <p:spPr bwMode="auto">
          <a:xfrm>
            <a:off x="179512" y="4941168"/>
            <a:ext cx="2869735" cy="17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PC-05\Pictures\ы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8" b="7068"/>
          <a:stretch/>
        </p:blipFill>
        <p:spPr bwMode="auto">
          <a:xfrm>
            <a:off x="5940151" y="4953723"/>
            <a:ext cx="2906483" cy="17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PC-05\Pictures\5-fJNu245d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8"/>
          <a:stretch/>
        </p:blipFill>
        <p:spPr bwMode="auto">
          <a:xfrm>
            <a:off x="5940152" y="2962815"/>
            <a:ext cx="2906483" cy="19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PC-05\Pictures\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67813"/>
            <a:ext cx="2933466" cy="19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31840" y="908720"/>
            <a:ext cx="2772000" cy="5832000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59832" y="925552"/>
            <a:ext cx="2808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Новые лабораторные работы и практические </a:t>
            </a: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занятия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«Использование инноваций в интерактивном обучении развития дошкольников»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«Учитель как координатор образовательной онлайн-платформы»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Методы и приемы интерактивного обучения»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«Развитие исследовательской культуры младших школьников интерактивными средствами»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«Современные практики и инновации в обучении физической культуры» 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«Инновации в лечебной физкультуре»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3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3"/>
          <a:stretch/>
        </p:blipFill>
        <p:spPr bwMode="auto">
          <a:xfrm>
            <a:off x="107504" y="4477943"/>
            <a:ext cx="2762652" cy="219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1" b="15417"/>
          <a:stretch/>
        </p:blipFill>
        <p:spPr bwMode="auto">
          <a:xfrm>
            <a:off x="107504" y="2563757"/>
            <a:ext cx="2736304" cy="187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59832" y="1076538"/>
            <a:ext cx="26642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Ярославский педагогический колледж – региональный координационный центр движения «Молодые профессионалы»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Россия)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Региональный специализированный центр компетенций (СЦК) Дошкольное воспитание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Аккредитованный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центр проведения демонстрационного экзамена (ЦПДЭ) по компетенции Дошкольное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23" y="-3178"/>
            <a:ext cx="4860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проекта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C:\Users\PC-05\Pictures\заархивированные фото\Демоэкзамен дошкольное воспитание 2018\1 день 1 гр\_DSC42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1" b="9816"/>
          <a:stretch/>
        </p:blipFill>
        <p:spPr bwMode="auto">
          <a:xfrm>
            <a:off x="6032684" y="2780928"/>
            <a:ext cx="2891202" cy="19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C-05\Pictures\_DSC94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11506"/>
          <a:stretch/>
        </p:blipFill>
        <p:spPr bwMode="auto">
          <a:xfrm>
            <a:off x="107504" y="759009"/>
            <a:ext cx="2736304" cy="17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C-05\Pictures\_DSC53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18024" r="3491"/>
          <a:stretch/>
        </p:blipFill>
        <p:spPr bwMode="auto">
          <a:xfrm>
            <a:off x="6060639" y="873696"/>
            <a:ext cx="2882797" cy="18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9872" y="116632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 (</a:t>
            </a:r>
            <a:r>
              <a:rPr lang="en-US" sz="19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908720"/>
            <a:ext cx="2772000" cy="5760640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PC-05\Desktop\й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" b="12084"/>
          <a:stretch/>
        </p:blipFill>
        <p:spPr bwMode="auto">
          <a:xfrm>
            <a:off x="6012160" y="4869161"/>
            <a:ext cx="2880785" cy="17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4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825</Words>
  <Application>Microsoft Office PowerPoint</Application>
  <PresentationFormat>Экран (4:3)</PresentationFormat>
  <Paragraphs>140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PC-05</dc:creator>
  <cp:lastModifiedBy>PC-05</cp:lastModifiedBy>
  <cp:revision>173</cp:revision>
  <dcterms:created xsi:type="dcterms:W3CDTF">2018-08-20T10:07:05Z</dcterms:created>
  <dcterms:modified xsi:type="dcterms:W3CDTF">2018-10-24T13:23:41Z</dcterms:modified>
</cp:coreProperties>
</file>