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68" r:id="rId3"/>
    <p:sldId id="269" r:id="rId4"/>
    <p:sldId id="270" r:id="rId5"/>
    <p:sldId id="271" r:id="rId6"/>
    <p:sldId id="272" r:id="rId7"/>
    <p:sldId id="267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34741"/>
    <a:srgbClr val="4F63AC"/>
    <a:srgbClr val="84B1DF"/>
    <a:srgbClr val="C896C3"/>
    <a:srgbClr val="004A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100" d="100"/>
          <a:sy n="100" d="100"/>
        </p:scale>
        <p:origin x="-1128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206191-5E15-45D1-AF9C-0E942AB1F06F}" type="datetimeFigureOut">
              <a:rPr lang="ru-RU" smtClean="0"/>
              <a:t>02.03.2023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FE67C6-FAD2-41FD-8D1E-F1030FD08E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19306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15620">
              <a:defRPr/>
            </a:pPr>
            <a:fld id="{25840E08-38CE-4ECA-BDEB-CA7AEDF1FA3C}" type="slidenum">
              <a:rPr lang="ru-RU" smtClean="0">
                <a:solidFill>
                  <a:prstClr val="black"/>
                </a:solidFill>
                <a:latin typeface="Calibri"/>
              </a:rPr>
              <a:pPr defTabSz="915620">
                <a:defRPr/>
              </a:pPr>
              <a:t>2</a:t>
            </a:fld>
            <a:endParaRPr lang="ru-RU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654289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15620">
              <a:defRPr/>
            </a:pPr>
            <a:fld id="{25840E08-38CE-4ECA-BDEB-CA7AEDF1FA3C}" type="slidenum">
              <a:rPr lang="ru-RU" smtClean="0">
                <a:solidFill>
                  <a:prstClr val="black"/>
                </a:solidFill>
                <a:latin typeface="Calibri"/>
              </a:rPr>
              <a:pPr defTabSz="915620">
                <a:defRPr/>
              </a:pPr>
              <a:t>3</a:t>
            </a:fld>
            <a:endParaRPr lang="ru-RU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654289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15620">
              <a:defRPr/>
            </a:pPr>
            <a:fld id="{25840E08-38CE-4ECA-BDEB-CA7AEDF1FA3C}" type="slidenum">
              <a:rPr lang="ru-RU" smtClean="0">
                <a:solidFill>
                  <a:prstClr val="black"/>
                </a:solidFill>
                <a:latin typeface="Calibri"/>
              </a:rPr>
              <a:pPr defTabSz="915620">
                <a:defRPr/>
              </a:pPr>
              <a:t>4</a:t>
            </a:fld>
            <a:endParaRPr lang="ru-RU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654289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15620">
              <a:defRPr/>
            </a:pPr>
            <a:fld id="{25840E08-38CE-4ECA-BDEB-CA7AEDF1FA3C}" type="slidenum">
              <a:rPr lang="ru-RU" smtClean="0">
                <a:solidFill>
                  <a:prstClr val="black"/>
                </a:solidFill>
                <a:latin typeface="Calibri"/>
              </a:rPr>
              <a:pPr defTabSz="915620">
                <a:defRPr/>
              </a:pPr>
              <a:t>5</a:t>
            </a:fld>
            <a:endParaRPr lang="ru-RU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654289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0FAEB7-39BF-4951-9C5B-E626DF3A21A5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06729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E97F3-8A2C-4D7A-8598-C7667BFBC64D}" type="datetimeFigureOut">
              <a:rPr lang="ru-RU" smtClean="0"/>
              <a:t>02.03.2023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BEED6-39BF-451F-A025-F58639579B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40561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E97F3-8A2C-4D7A-8598-C7667BFBC64D}" type="datetimeFigureOut">
              <a:rPr lang="ru-RU" smtClean="0"/>
              <a:t>02.03.2023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BEED6-39BF-451F-A025-F58639579B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15352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E97F3-8A2C-4D7A-8598-C7667BFBC64D}" type="datetimeFigureOut">
              <a:rPr lang="ru-RU" smtClean="0"/>
              <a:t>02.03.2023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BEED6-39BF-451F-A025-F58639579B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30051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Рисунок 1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110" y="3115184"/>
            <a:ext cx="9149110" cy="3742817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30799"/>
            <a:ext cx="792088" cy="1091031"/>
          </a:xfrm>
          <a:prstGeom prst="rect">
            <a:avLst/>
          </a:prstGeom>
        </p:spPr>
      </p:pic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888E8-0F94-4F2D-85B2-F179D77D049D}" type="datetimeFigureOut">
              <a:rPr lang="ru-RU" smtClean="0"/>
              <a:t>02.03.2023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2BB55-5A99-4CEB-857D-79073FAA94BD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1"/>
          <p:cNvSpPr txBox="1">
            <a:spLocks/>
          </p:cNvSpPr>
          <p:nvPr userDrawn="1"/>
        </p:nvSpPr>
        <p:spPr>
          <a:xfrm>
            <a:off x="673224" y="3079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5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Межрегиональная научно-практическая конференция</a:t>
            </a:r>
            <a:br>
              <a:rPr lang="ru-RU" sz="15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ru-RU" sz="15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«Современное образование на пути от теории к практике: векторы развития»</a:t>
            </a:r>
          </a:p>
        </p:txBody>
      </p:sp>
      <p:cxnSp>
        <p:nvCxnSpPr>
          <p:cNvPr id="10" name="Прямая соединительная линия 9"/>
          <p:cNvCxnSpPr/>
          <p:nvPr userDrawn="1"/>
        </p:nvCxnSpPr>
        <p:spPr>
          <a:xfrm>
            <a:off x="-36512" y="1115146"/>
            <a:ext cx="9180512" cy="9599"/>
          </a:xfrm>
          <a:prstGeom prst="line">
            <a:avLst/>
          </a:prstGeom>
          <a:ln w="9525">
            <a:solidFill>
              <a:srgbClr val="955163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 userDrawn="1"/>
        </p:nvSpPr>
        <p:spPr>
          <a:xfrm>
            <a:off x="-36512" y="6309320"/>
            <a:ext cx="32403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>
                <a:solidFill>
                  <a:schemeClr val="bg1"/>
                </a:solidFill>
              </a:rPr>
              <a:t>1-2 декабря 2022  </a:t>
            </a:r>
            <a:r>
              <a:rPr lang="en-US" sz="1600" dirty="0">
                <a:solidFill>
                  <a:schemeClr val="bg1"/>
                </a:solidFill>
              </a:rPr>
              <a:t>| </a:t>
            </a:r>
            <a:r>
              <a:rPr lang="ru-RU" sz="1600" dirty="0">
                <a:solidFill>
                  <a:schemeClr val="bg1"/>
                </a:solidFill>
              </a:rPr>
              <a:t>г. Ярославль</a:t>
            </a:r>
          </a:p>
        </p:txBody>
      </p:sp>
      <p:sp>
        <p:nvSpPr>
          <p:cNvPr id="14" name="Объект 2"/>
          <p:cNvSpPr>
            <a:spLocks noGrp="1"/>
          </p:cNvSpPr>
          <p:nvPr>
            <p:ph idx="1"/>
          </p:nvPr>
        </p:nvSpPr>
        <p:spPr>
          <a:xfrm>
            <a:off x="323528" y="1412777"/>
            <a:ext cx="8712968" cy="4713388"/>
          </a:xfrm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37116923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E97F3-8A2C-4D7A-8598-C7667BFBC64D}" type="datetimeFigureOut">
              <a:rPr lang="ru-RU" smtClean="0"/>
              <a:t>02.03.2023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BEED6-39BF-451F-A025-F58639579B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47176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E97F3-8A2C-4D7A-8598-C7667BFBC64D}" type="datetimeFigureOut">
              <a:rPr lang="ru-RU" smtClean="0"/>
              <a:t>02.03.2023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BEED6-39BF-451F-A025-F58639579B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35646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E97F3-8A2C-4D7A-8598-C7667BFBC64D}" type="datetimeFigureOut">
              <a:rPr lang="ru-RU" smtClean="0"/>
              <a:t>02.03.2023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BEED6-39BF-451F-A025-F58639579B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2055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E97F3-8A2C-4D7A-8598-C7667BFBC64D}" type="datetimeFigureOut">
              <a:rPr lang="ru-RU" smtClean="0"/>
              <a:t>02.03.2023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BEED6-39BF-451F-A025-F58639579B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31462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E97F3-8A2C-4D7A-8598-C7667BFBC64D}" type="datetimeFigureOut">
              <a:rPr lang="ru-RU" smtClean="0"/>
              <a:t>02.03.2023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BEED6-39BF-451F-A025-F58639579B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14476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E97F3-8A2C-4D7A-8598-C7667BFBC64D}" type="datetimeFigureOut">
              <a:rPr lang="ru-RU" smtClean="0"/>
              <a:t>02.03.2023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BEED6-39BF-451F-A025-F58639579B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40314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E97F3-8A2C-4D7A-8598-C7667BFBC64D}" type="datetimeFigureOut">
              <a:rPr lang="ru-RU" smtClean="0"/>
              <a:t>02.03.2023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BEED6-39BF-451F-A025-F58639579B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29397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E97F3-8A2C-4D7A-8598-C7667BFBC64D}" type="datetimeFigureOut">
              <a:rPr lang="ru-RU" smtClean="0"/>
              <a:t>02.03.2023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BEED6-39BF-451F-A025-F58639579B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86305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DE97F3-8A2C-4D7A-8598-C7667BFBC64D}" type="datetimeFigureOut">
              <a:rPr lang="ru-RU" smtClean="0"/>
              <a:t>02.03.2023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9BEED6-39BF-451F-A025-F58639579B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1868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4" Type="http://schemas.openxmlformats.org/officeDocument/2006/relationships/hyperlink" Target="https://yar-pk.edu.yar.ru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>
            <a:extLst>
              <a:ext uri="{FF2B5EF4-FFF2-40B4-BE49-F238E27FC236}">
                <a16:creationId xmlns="" xmlns:a16="http://schemas.microsoft.com/office/drawing/2014/main" id="{91729BEB-3976-45A4-AA8A-E5AF8E12F29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553900" y="2391226"/>
            <a:ext cx="7132773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844083"/>
            <a:r>
              <a:rPr lang="ru-RU" sz="2400" b="1" cap="all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Феномен преемственности </a:t>
            </a:r>
          </a:p>
          <a:p>
            <a:pPr defTabSz="844083"/>
            <a:r>
              <a:rPr lang="ru-RU" sz="2400" b="1" cap="all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среднего и высшего профессионального образования </a:t>
            </a:r>
          </a:p>
          <a:p>
            <a:pPr defTabSz="844083"/>
            <a:r>
              <a:rPr lang="ru-RU" sz="2400" b="1" cap="all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 условиях цифровой трансформации образования: </a:t>
            </a:r>
          </a:p>
          <a:p>
            <a:pPr defTabSz="844083"/>
            <a:r>
              <a:rPr lang="ru-RU" sz="2400" b="1" cap="all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проблемы и возможности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639627" y="5765056"/>
            <a:ext cx="332863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844083"/>
            <a:endParaRPr lang="en-US" sz="1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Helvetica Neue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733425" y="5441890"/>
            <a:ext cx="4572000" cy="6617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6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Лавров Михаил Евгеньевич</a:t>
            </a:r>
          </a:p>
          <a:p>
            <a:r>
              <a:rPr lang="ru-RU" sz="105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директор ГПОАУ ЯО Ярославского педагогического колледжа,</a:t>
            </a:r>
          </a:p>
          <a:p>
            <a:r>
              <a:rPr lang="ru-RU" sz="105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председатель Ассоциации педагогических колледжей России, </a:t>
            </a:r>
            <a:r>
              <a:rPr lang="ru-RU" sz="1050" dirty="0" err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к.п.н</a:t>
            </a:r>
            <a:r>
              <a:rPr lang="ru-RU" sz="105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514743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F63A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="" xmlns:a16="http://schemas.microsoft.com/office/drawing/2014/main" id="{1A298413-0DAB-4375-9E64-7049D0C7EA2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361936" y="2041050"/>
            <a:ext cx="3848114" cy="35932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100"/>
              </a:lnSpc>
            </a:pPr>
            <a:r>
              <a:rPr lang="ru-RU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ПРЕЕМСТВЕННОСТЬ</a:t>
            </a:r>
          </a:p>
          <a:p>
            <a:pPr>
              <a:lnSpc>
                <a:spcPts val="2100"/>
              </a:lnSpc>
            </a:pPr>
            <a:endParaRPr lang="ru-RU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71450" indent="-171450">
              <a:lnSpc>
                <a:spcPts val="2100"/>
              </a:lnSpc>
              <a:buFont typeface="Wingdings" pitchFamily="2" charset="2"/>
              <a:buChar char="Ø"/>
            </a:pPr>
            <a:r>
              <a:rPr lang="ru-RU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Непрерывающаяся связь в процессе развития</a:t>
            </a:r>
          </a:p>
          <a:p>
            <a:pPr>
              <a:lnSpc>
                <a:spcPts val="2100"/>
              </a:lnSpc>
            </a:pPr>
            <a:endParaRPr lang="ru-RU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71450" indent="-171450">
              <a:lnSpc>
                <a:spcPts val="2100"/>
              </a:lnSpc>
              <a:buFont typeface="Wingdings" pitchFamily="2" charset="2"/>
              <a:buChar char="Ø"/>
            </a:pPr>
            <a:r>
              <a:rPr lang="ru-RU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Постоянное качественное обновление </a:t>
            </a:r>
          </a:p>
          <a:p>
            <a:pPr>
              <a:lnSpc>
                <a:spcPts val="2100"/>
              </a:lnSpc>
            </a:pPr>
            <a:endParaRPr lang="ru-RU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71450" indent="-171450">
              <a:lnSpc>
                <a:spcPts val="2100"/>
              </a:lnSpc>
              <a:buFont typeface="Wingdings" pitchFamily="2" charset="2"/>
              <a:buChar char="Ø"/>
            </a:pPr>
            <a:r>
              <a:rPr lang="ru-RU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Правильное соотношение между частями на разных ступенях</a:t>
            </a:r>
          </a:p>
          <a:p>
            <a:pPr>
              <a:lnSpc>
                <a:spcPts val="2100"/>
              </a:lnSpc>
            </a:pPr>
            <a:r>
              <a:rPr lang="ru-RU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>
              <a:lnSpc>
                <a:spcPts val="2100"/>
              </a:lnSpc>
            </a:pPr>
            <a:endParaRPr lang="ru-RU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399472" y="2009823"/>
            <a:ext cx="4134928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100"/>
              </a:lnSpc>
            </a:pPr>
            <a:r>
              <a:rPr lang="ru-RU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ЦИФРОВАЯ ТРАНСФОРМАЦИЯ</a:t>
            </a:r>
          </a:p>
          <a:p>
            <a:pPr>
              <a:lnSpc>
                <a:spcPts val="2100"/>
              </a:lnSpc>
            </a:pPr>
            <a:endParaRPr lang="ru-RU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71450" indent="-171450">
              <a:lnSpc>
                <a:spcPts val="2100"/>
              </a:lnSpc>
              <a:buFont typeface="Wingdings" pitchFamily="2" charset="2"/>
              <a:buChar char="Ø"/>
            </a:pPr>
            <a:r>
              <a:rPr lang="ru-RU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Новые модели работы</a:t>
            </a:r>
          </a:p>
          <a:p>
            <a:pPr>
              <a:lnSpc>
                <a:spcPts val="2100"/>
              </a:lnSpc>
            </a:pPr>
            <a:endParaRPr lang="ru-RU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ts val="2100"/>
              </a:lnSpc>
            </a:pPr>
            <a:endParaRPr lang="ru-RU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71450" indent="-171450">
              <a:lnSpc>
                <a:spcPts val="2100"/>
              </a:lnSpc>
              <a:buFont typeface="Wingdings" pitchFamily="2" charset="2"/>
              <a:buChar char="Ø"/>
            </a:pPr>
            <a:r>
              <a:rPr lang="ru-RU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Непрерывное профессиональное развитие</a:t>
            </a:r>
          </a:p>
          <a:p>
            <a:pPr>
              <a:lnSpc>
                <a:spcPts val="2100"/>
              </a:lnSpc>
            </a:pPr>
            <a:endParaRPr lang="ru-RU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ts val="2100"/>
              </a:lnSpc>
            </a:pPr>
            <a:endParaRPr lang="ru-RU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71450" indent="-171450">
              <a:lnSpc>
                <a:spcPts val="2100"/>
              </a:lnSpc>
              <a:buFont typeface="Wingdings" pitchFamily="2" charset="2"/>
              <a:buChar char="Ø"/>
            </a:pPr>
            <a:r>
              <a:rPr lang="ru-RU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Педагог – разработчик</a:t>
            </a:r>
          </a:p>
          <a:p>
            <a:pPr>
              <a:lnSpc>
                <a:spcPts val="2100"/>
              </a:lnSpc>
            </a:pPr>
            <a:endParaRPr lang="ru-RU" sz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ts val="2100"/>
              </a:lnSpc>
            </a:pPr>
            <a:endParaRPr lang="ru-RU" sz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43413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F63A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="" xmlns:a16="http://schemas.microsoft.com/office/drawing/2014/main" id="{1A298413-0DAB-4375-9E64-7049D0C7EA2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01" y="0"/>
            <a:ext cx="9144000" cy="6858000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657213" y="1483279"/>
            <a:ext cx="770954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000" b="1" cap="all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19190" y="2591371"/>
            <a:ext cx="3742259" cy="26007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100"/>
              </a:lnSpc>
            </a:pPr>
            <a:r>
              <a:rPr lang="ru-RU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ПРОБЛЕМА</a:t>
            </a:r>
          </a:p>
          <a:p>
            <a:endParaRPr lang="ru-RU" sz="1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ru-RU" sz="14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Наличие различных ФГОС в подготовке педагогических кадров: СПО (специалист), ВО (бакалавр, магистр) при наличии единого профессионального стандарта </a:t>
            </a:r>
          </a:p>
          <a:p>
            <a:r>
              <a:rPr lang="ru-RU" sz="14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«Педагог (педагогическая деятельность в дошкольном, начальном общем, основном общем, среднем общем образовании) (воспитатель, учитель)»</a:t>
            </a:r>
          </a:p>
          <a:p>
            <a:pPr>
              <a:lnSpc>
                <a:spcPts val="2100"/>
              </a:lnSpc>
            </a:pPr>
            <a:endParaRPr lang="ru-RU" sz="1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624501" y="1883485"/>
            <a:ext cx="3742259" cy="40164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100"/>
              </a:lnSpc>
            </a:pPr>
            <a:r>
              <a:rPr lang="ru-RU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ВОЗМОЖНОСТИ</a:t>
            </a:r>
          </a:p>
          <a:p>
            <a:endParaRPr lang="ru-RU" sz="1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buFont typeface="Wingdings" pitchFamily="2" charset="2"/>
              <a:buChar char="ü"/>
            </a:pPr>
            <a:r>
              <a:rPr lang="ru-RU" sz="1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Учитывать профессиональные дефициты при обновлении стандартов в рамках каждого уровня и степени образования для полноценной реализации педагогической деятельности будущими специалистами.</a:t>
            </a:r>
          </a:p>
          <a:p>
            <a:pPr marL="285750" indent="-285750">
              <a:buFont typeface="Wingdings" pitchFamily="2" charset="2"/>
              <a:buChar char="ü"/>
            </a:pPr>
            <a:endParaRPr lang="ru-RU" sz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buFont typeface="Wingdings" pitchFamily="2" charset="2"/>
              <a:buChar char="ü"/>
            </a:pPr>
            <a:r>
              <a:rPr lang="ru-RU" sz="1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Сопряженные учебные планы, совместные образовательные программы, базовые кафедры для выстраивания четкого процесса преемственности одноименных специальностей/направлений среднего и высшего педагогического образования.</a:t>
            </a:r>
          </a:p>
          <a:p>
            <a:pPr marL="285750" indent="-285750">
              <a:buFont typeface="Wingdings" pitchFamily="2" charset="2"/>
              <a:buChar char="ü"/>
            </a:pPr>
            <a:endParaRPr lang="ru-RU" sz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buFont typeface="Wingdings" pitchFamily="2" charset="2"/>
              <a:buChar char="ü"/>
            </a:pPr>
            <a:r>
              <a:rPr lang="ru-RU" sz="1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Практико-ориентированное обучение студентов вуза за счет практической базы СПО.</a:t>
            </a:r>
          </a:p>
          <a:p>
            <a:endParaRPr lang="ru-RU" sz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ts val="2100"/>
              </a:lnSpc>
            </a:pPr>
            <a:endParaRPr lang="ru-RU" sz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37151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F63A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="" xmlns:a16="http://schemas.microsoft.com/office/drawing/2014/main" id="{1A298413-0DAB-4375-9E64-7049D0C7EA2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01" y="16957"/>
            <a:ext cx="9144000" cy="6858000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657213" y="1483279"/>
            <a:ext cx="770954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000" b="1" cap="all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57213" y="2958500"/>
            <a:ext cx="3742259" cy="21159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100"/>
              </a:lnSpc>
            </a:pPr>
            <a:r>
              <a:rPr lang="ru-RU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ПРОБЛЕМА</a:t>
            </a:r>
          </a:p>
          <a:p>
            <a:endParaRPr lang="ru-RU" sz="1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ru-RU" sz="14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Не высокий уровень цифровых  компетенций молодых специалистов, в рамках полученной специальности, по использованию современного цифрового оборудования, цифровых образовательных ресурсов в образовательном процессе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624501" y="1712005"/>
            <a:ext cx="3742259" cy="51629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100"/>
              </a:lnSpc>
            </a:pPr>
            <a:r>
              <a:rPr lang="ru-RU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ВОЗМОЖНОСТИ</a:t>
            </a:r>
          </a:p>
          <a:p>
            <a:r>
              <a:rPr lang="ru-RU" sz="1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 marL="171450" indent="-171450">
              <a:buFont typeface="Wingdings" pitchFamily="2" charset="2"/>
              <a:buChar char="ü"/>
            </a:pPr>
            <a:r>
              <a:rPr lang="ru-RU" sz="1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Организация повышения квалификации педагогов СПО/вузов и новые компетенции студентов по использованию  современных цифровых ресурсов и современного оборудования в образовательном процессе конкретной сферы образования (отойти от принципа «обо всем понемногу») на практической базе СПО/ВО</a:t>
            </a:r>
          </a:p>
          <a:p>
            <a:endParaRPr lang="ru-RU" sz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71450" indent="-171450">
              <a:buFont typeface="Wingdings" pitchFamily="2" charset="2"/>
              <a:buChar char="ü"/>
            </a:pPr>
            <a:r>
              <a:rPr lang="ru-RU" sz="1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Обновление содержания программы дисциплин «Информатики» / «ИКТ» с учетом формирования знаний и умений студентов в использовании современных цифровых образовательных платформ, ресурсов в конкретной сфере образования. Новый предмет (вариативный) про цифровые ресурсы</a:t>
            </a:r>
          </a:p>
          <a:p>
            <a:pPr marL="171450" indent="-171450">
              <a:buFont typeface="Wingdings" pitchFamily="2" charset="2"/>
              <a:buChar char="ü"/>
            </a:pPr>
            <a:endParaRPr lang="ru-RU" sz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71450" indent="-171450">
              <a:buFont typeface="Wingdings" pitchFamily="2" charset="2"/>
              <a:buChar char="ü"/>
            </a:pPr>
            <a:r>
              <a:rPr lang="ru-RU" sz="1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 рамках дисциплин профессионального цикла преподавателям рассматривать возможность  использования на занятиях цифровых ресурсов и сервисов, тем самым, способствовать плавному «вхождению» студентов в условия цифровизации образования в рамках получаемой специальности и формированию цифровых навыков</a:t>
            </a:r>
          </a:p>
        </p:txBody>
      </p:sp>
    </p:spTree>
    <p:extLst>
      <p:ext uri="{BB962C8B-B14F-4D97-AF65-F5344CB8AC3E}">
        <p14:creationId xmlns:p14="http://schemas.microsoft.com/office/powerpoint/2010/main" val="11223074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F63A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="" xmlns:a16="http://schemas.microsoft.com/office/drawing/2014/main" id="{1A298413-0DAB-4375-9E64-7049D0C7EA2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01" y="4813"/>
            <a:ext cx="9144000" cy="6858000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657213" y="1483279"/>
            <a:ext cx="770954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000" b="1" cap="all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19191" y="2807524"/>
            <a:ext cx="3742259" cy="14696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100"/>
              </a:lnSpc>
            </a:pPr>
            <a:r>
              <a:rPr lang="ru-RU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ПРОБЛЕМА</a:t>
            </a:r>
          </a:p>
          <a:p>
            <a:endParaRPr lang="ru-RU" sz="1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ru-RU" sz="14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Материально-техническая база не ориентирована на цифровую образовательную среду учреждений дошкольного и общего образования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624501" y="1959559"/>
            <a:ext cx="4157550" cy="33162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100"/>
              </a:lnSpc>
            </a:pPr>
            <a:r>
              <a:rPr lang="ru-RU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ВОЗМОЖНОСТИ</a:t>
            </a:r>
          </a:p>
          <a:p>
            <a:r>
              <a:rPr lang="ru-RU" sz="1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endParaRPr lang="ru-RU" sz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71450" indent="-171450">
              <a:buFont typeface="Wingdings" pitchFamily="2" charset="2"/>
              <a:buChar char="ü"/>
            </a:pPr>
            <a:r>
              <a:rPr lang="ru-RU" sz="1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Совместная проектная деятельность по созданию единого цифрового ресурса для аккумуляции цифровых учебно-методических наработок с учетом уровней образования (цифровой УМК педагога дошкольного образования, начального общего и т.д.)</a:t>
            </a:r>
          </a:p>
          <a:p>
            <a:pPr marL="171450" indent="-171450">
              <a:buFont typeface="Wingdings" pitchFamily="2" charset="2"/>
              <a:buChar char="ü"/>
            </a:pPr>
            <a:endParaRPr lang="ru-RU" sz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71450" indent="-171450">
              <a:buFont typeface="Wingdings" pitchFamily="2" charset="2"/>
              <a:buChar char="ü"/>
            </a:pPr>
            <a:r>
              <a:rPr lang="ru-RU" sz="1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Создание ресурсных площадок для повышения квалификации молодых педагогов в условиях цифровизации образования</a:t>
            </a:r>
          </a:p>
          <a:p>
            <a:pPr marL="171450" indent="-171450">
              <a:buFont typeface="Wingdings" pitchFamily="2" charset="2"/>
              <a:buChar char="ü"/>
            </a:pPr>
            <a:endParaRPr lang="ru-RU" sz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71450" indent="-171450">
              <a:buFont typeface="Wingdings" pitchFamily="2" charset="2"/>
              <a:buChar char="ü"/>
            </a:pPr>
            <a:r>
              <a:rPr lang="ru-RU" sz="1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Участие преподавателей и студентов СПО  в научно-исследовательской работе вузов</a:t>
            </a:r>
          </a:p>
          <a:p>
            <a:pPr marL="171450" indent="-171450">
              <a:buFont typeface="Wingdings" pitchFamily="2" charset="2"/>
              <a:buChar char="ü"/>
            </a:pPr>
            <a:endParaRPr lang="ru-RU" sz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71450" indent="-171450">
              <a:buFont typeface="Wingdings" pitchFamily="2" charset="2"/>
              <a:buChar char="ü"/>
            </a:pPr>
            <a:r>
              <a:rPr lang="ru-RU" sz="1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Педагогический цифровой кампус</a:t>
            </a:r>
          </a:p>
        </p:txBody>
      </p:sp>
    </p:spTree>
    <p:extLst>
      <p:ext uri="{BB962C8B-B14F-4D97-AF65-F5344CB8AC3E}">
        <p14:creationId xmlns:p14="http://schemas.microsoft.com/office/powerpoint/2010/main" val="17948952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="" xmlns:a16="http://schemas.microsoft.com/office/drawing/2014/main" id="{D22491A2-ACFB-A527-24EC-747548B3694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026" name="Picture 2" descr="C:\Users\Пользователь\Desktop\Снимок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38300"/>
            <a:ext cx="9144000" cy="1123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333374" y="3069789"/>
            <a:ext cx="8410575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Цель: создание </a:t>
            </a:r>
            <a:r>
              <a:rPr lang="ru-RU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совместного ресурса, наполненного педагогическими треками с современными визуализированными практиками, направленными на развитие форм, методов, средств  обучения и воспитания подрастающего поколения, а также, на обогащение опыта педагогов и поддержку готовности студентов к инновационной деятельности.</a:t>
            </a:r>
          </a:p>
        </p:txBody>
      </p:sp>
      <p:pic>
        <p:nvPicPr>
          <p:cNvPr id="1028" name="Picture 4" descr="C:\Users\Пользователь\Desktop\QR-Code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8150" y="4467225"/>
            <a:ext cx="1885950" cy="1885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815910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="" xmlns:a16="http://schemas.microsoft.com/office/drawing/2014/main" id="{0EA4FE52-B70C-4A7D-9262-020303EE2E5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89694" y="3429000"/>
            <a:ext cx="8964612" cy="2112433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sz="2400" dirty="0">
                <a:solidFill>
                  <a:schemeClr val="bg1"/>
                </a:solidFill>
              </a:rPr>
              <a:t>Контактная информация:</a:t>
            </a:r>
          </a:p>
          <a:p>
            <a:pPr marL="0" indent="0" algn="ctr">
              <a:buNone/>
            </a:pPr>
            <a:r>
              <a:rPr lang="ru-RU" sz="2400" dirty="0">
                <a:solidFill>
                  <a:schemeClr val="bg1"/>
                </a:solidFill>
              </a:rPr>
              <a:t>Адрес: г. Ярославль, ул. Маланова 12а</a:t>
            </a:r>
          </a:p>
          <a:p>
            <a:pPr marL="0" indent="0" algn="ctr">
              <a:buNone/>
            </a:pPr>
            <a:r>
              <a:rPr lang="ru-RU" sz="2400" dirty="0">
                <a:solidFill>
                  <a:schemeClr val="bg1"/>
                </a:solidFill>
              </a:rPr>
              <a:t>Тел.: (4852) 32-64-14</a:t>
            </a:r>
          </a:p>
          <a:p>
            <a:pPr marL="0" indent="0" algn="ctr">
              <a:buNone/>
            </a:pPr>
            <a:r>
              <a:rPr lang="ru-RU" sz="2400" dirty="0">
                <a:solidFill>
                  <a:schemeClr val="bg1"/>
                </a:solidFill>
              </a:rPr>
              <a:t>Сайт: </a:t>
            </a:r>
            <a:r>
              <a:rPr lang="en-US" sz="2400" dirty="0">
                <a:solidFill>
                  <a:schemeClr val="bg1"/>
                </a:solidFill>
                <a:hlinkClick r:id="rId4"/>
              </a:rPr>
              <a:t>https://yar-pk.edu.yar.ru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</a:p>
          <a:p>
            <a:pPr marL="0" indent="0" algn="ctr">
              <a:buNone/>
            </a:pPr>
            <a:r>
              <a:rPr lang="ru-RU" sz="2400" dirty="0">
                <a:solidFill>
                  <a:schemeClr val="bg1"/>
                </a:solidFill>
              </a:rPr>
              <a:t>E-</a:t>
            </a:r>
            <a:r>
              <a:rPr lang="ru-RU" sz="2400" dirty="0" err="1">
                <a:solidFill>
                  <a:schemeClr val="bg1"/>
                </a:solidFill>
              </a:rPr>
              <a:t>mail</a:t>
            </a:r>
            <a:r>
              <a:rPr lang="ru-RU" sz="2400" dirty="0">
                <a:solidFill>
                  <a:schemeClr val="bg1"/>
                </a:solidFill>
              </a:rPr>
              <a:t>: </a:t>
            </a:r>
            <a:r>
              <a:rPr lang="en-US" sz="2400" dirty="0">
                <a:solidFill>
                  <a:schemeClr val="bg1"/>
                </a:solidFill>
              </a:rPr>
              <a:t>yar_pk.yaroslavl@yarregion.ru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12" name="Заголовок 1"/>
          <p:cNvSpPr txBox="1">
            <a:spLocks/>
          </p:cNvSpPr>
          <p:nvPr/>
        </p:nvSpPr>
        <p:spPr>
          <a:xfrm>
            <a:off x="419100" y="1978963"/>
            <a:ext cx="8305800" cy="12975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4000" b="1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Спасибо</a:t>
            </a:r>
            <a:r>
              <a:rPr lang="ru-RU" sz="4000" dirty="0">
                <a:solidFill>
                  <a:schemeClr val="bg1"/>
                </a:solidFill>
              </a:rPr>
              <a:t> </a:t>
            </a:r>
            <a:r>
              <a:rPr lang="ru-RU" sz="4000" b="1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за внимание! </a:t>
            </a:r>
          </a:p>
        </p:txBody>
      </p:sp>
    </p:spTree>
    <p:extLst>
      <p:ext uri="{BB962C8B-B14F-4D97-AF65-F5344CB8AC3E}">
        <p14:creationId xmlns:p14="http://schemas.microsoft.com/office/powerpoint/2010/main" val="411758316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692</TotalTime>
  <Words>458</Words>
  <Application>Microsoft Office PowerPoint</Application>
  <PresentationFormat>Экран (4:3)</PresentationFormat>
  <Paragraphs>70</Paragraphs>
  <Slides>7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Пользователь</cp:lastModifiedBy>
  <cp:revision>67</cp:revision>
  <dcterms:created xsi:type="dcterms:W3CDTF">2020-12-20T19:37:54Z</dcterms:created>
  <dcterms:modified xsi:type="dcterms:W3CDTF">2023-03-02T12:55:35Z</dcterms:modified>
</cp:coreProperties>
</file>