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4" r:id="rId4"/>
    <p:sldId id="265" r:id="rId5"/>
    <p:sldId id="267" r:id="rId6"/>
    <p:sldId id="263" r:id="rId7"/>
    <p:sldId id="270" r:id="rId8"/>
    <p:sldId id="271" r:id="rId9"/>
    <p:sldId id="268" r:id="rId10"/>
    <p:sldId id="269" r:id="rId11"/>
    <p:sldId id="266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F91"/>
    <a:srgbClr val="666699"/>
    <a:srgbClr val="3399FF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04" autoAdjust="0"/>
  </p:normalViewPr>
  <p:slideViewPr>
    <p:cSldViewPr>
      <p:cViewPr varScale="1">
        <p:scale>
          <a:sx n="57" d="100"/>
          <a:sy n="57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4437112"/>
            <a:ext cx="5076056" cy="172819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67964"/>
            <a:ext cx="8640960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964"/>
            <a:ext cx="8640960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12968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640960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3B8F91"/>
                </a:solidFill>
                <a:effectLst/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среднего профессионального образования по специальности 44.02.01 Дошкольное образование</a:t>
            </a:r>
            <a:endParaRPr lang="ru-RU" sz="3600" b="1" dirty="0">
              <a:solidFill>
                <a:srgbClr val="3B8F9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355976" y="4365104"/>
            <a:ext cx="43924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Утвержден приказом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Министерства просвещения Российской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Федерации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от 17.08.2022 № 743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267964"/>
            <a:ext cx="6840760" cy="13608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Arial" pitchFamily="34" charset="0"/>
                <a:cs typeface="Arial" pitchFamily="34" charset="0"/>
              </a:rPr>
              <a:t>Виды деятельности </a:t>
            </a:r>
            <a:br>
              <a:rPr lang="ru-RU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effectLst/>
                <a:latin typeface="Arial" pitchFamily="34" charset="0"/>
                <a:cs typeface="Arial" pitchFamily="34" charset="0"/>
              </a:rPr>
              <a:t>(модули)</a:t>
            </a:r>
            <a:endParaRPr lang="ru-RU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395536" y="50131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683568" y="2636912"/>
            <a:ext cx="7920880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336370" y="2156571"/>
            <a:ext cx="479425" cy="46261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1187624" y="1628800"/>
            <a:ext cx="763284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процесса разработки и реализации парциальной образовательной программы в области (по выбору):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394449" y="2132856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  <a:latin typeface="Arial" charset="0"/>
              </a:rPr>
              <a:t>6</a:t>
            </a:r>
            <a:endParaRPr lang="en-US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395536" y="299695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3367871" y="2848368"/>
            <a:ext cx="184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8" name="Text Box 258"/>
          <p:cNvSpPr txBox="1">
            <a:spLocks noChangeArrowheads="1"/>
          </p:cNvSpPr>
          <p:nvPr/>
        </p:nvSpPr>
        <p:spPr bwMode="gray">
          <a:xfrm>
            <a:off x="467544" y="2852936"/>
            <a:ext cx="8136904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2550" indent="-82550" eaLnBrk="0" hangingPunct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Художественно-эстетического развития (ритмика и основы хореографии, изобразительное искусство, конструктивно-модельная деятельность);</a:t>
            </a:r>
          </a:p>
          <a:p>
            <a:pPr marL="82550" indent="-82550" eaLnBrk="0" hangingPunct="0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82550" indent="-82550" eaLnBrk="0" hangingPunct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Физического развития;</a:t>
            </a:r>
          </a:p>
          <a:p>
            <a:pPr marL="82550" indent="-82550" eaLnBrk="0" hangingPunct="0">
              <a:buFont typeface="Arial" pitchFamily="34" charset="0"/>
              <a:buChar char="•"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marL="82550" indent="-82550" eaLnBrk="0" hangingPunct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Организации образовательного процесса в группах детей раннего возраста.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5589240"/>
            <a:ext cx="84994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Рекомендуемый объем ПМ – не менее 4 зачетных единиц (144 ч.)</a:t>
            </a:r>
          </a:p>
          <a:p>
            <a:r>
              <a:rPr lang="ru-RU" sz="20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ГИА проводится в форме демонстрационного экзамена </a:t>
            </a:r>
          </a:p>
          <a:p>
            <a:r>
              <a:rPr lang="ru-RU" sz="20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и защиты дипломного проекта (работы)</a:t>
            </a:r>
            <a:endParaRPr lang="ru-RU" sz="2000" b="1" dirty="0">
              <a:solidFill>
                <a:srgbClr val="3B8F9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256"/>
          <p:cNvSpPr>
            <a:spLocks noChangeShapeType="1"/>
          </p:cNvSpPr>
          <p:nvPr/>
        </p:nvSpPr>
        <p:spPr bwMode="gray">
          <a:xfrm>
            <a:off x="683568" y="5445224"/>
            <a:ext cx="7920880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84776" cy="1360836"/>
          </a:xfrm>
        </p:spPr>
        <p:txBody>
          <a:bodyPr>
            <a:noAutofit/>
          </a:bodyPr>
          <a:lstStyle/>
          <a:p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>III</a:t>
            </a: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. Требования к результатам</a:t>
            </a:r>
            <a:b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освоения образовательной программы (ОК)</a:t>
            </a:r>
            <a:endParaRPr lang="ru-RU" sz="31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ОК 03.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Планировать и реализовывать …, предпринимательскую деятельность в проф. сфере, использовать знания по фин.грамотности…;</a:t>
            </a: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ОК 07.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Содействовать сохранению окружающей среды, ресурсосбережению, применять знания об изменении климата, принципы бережливого производства, эффективно действовать в чрезвычайных ситуациях;</a:t>
            </a: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ОК 09.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Пользоваться профессиональной документацией на государственном и иностранном языках.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84776" cy="1360836"/>
          </a:xfrm>
        </p:spPr>
        <p:txBody>
          <a:bodyPr>
            <a:noAutofit/>
          </a:bodyPr>
          <a:lstStyle/>
          <a:p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>III</a:t>
            </a: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. Требования к результатам</a:t>
            </a:r>
            <a:b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освоения образовательной программы (ПК)</a:t>
            </a:r>
            <a:endParaRPr lang="ru-RU" sz="31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ПК 4.3. Создавать информационную среду дошкольной образовательной группы с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целью развития у детей основ информационной культуры;</a:t>
            </a: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ПК 5.3. Организовывать взаимодействие с родителями (законными представителями) при решении задач обучения и воспитания детей раннего и дошкольного возраста с применением различных технологий, в том числе интерактивных, </a:t>
            </a:r>
            <a:r>
              <a:rPr lang="ru-RU" sz="2400" b="1" u="sng" dirty="0" err="1" smtClean="0">
                <a:latin typeface="Arial" pitchFamily="34" charset="0"/>
                <a:cs typeface="Arial" pitchFamily="34" charset="0"/>
              </a:rPr>
              <a:t>перцептивных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информационных.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984776" cy="1360836"/>
          </a:xfrm>
        </p:spPr>
        <p:txBody>
          <a:bodyPr>
            <a:noAutofit/>
          </a:bodyPr>
          <a:lstStyle/>
          <a:p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>III</a:t>
            </a: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. Требования к результатам</a:t>
            </a:r>
            <a:b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effectLst/>
                <a:latin typeface="Arial" pitchFamily="34" charset="0"/>
                <a:cs typeface="Arial" pitchFamily="34" charset="0"/>
              </a:rPr>
              <a:t>освоения образовательной программы </a:t>
            </a:r>
            <a:endParaRPr lang="ru-RU" sz="31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3600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3.4. Образовательная организация (ОО) при необходимости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самостоятельно включает в образовательную программу дополнительные ПК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профессиональные модули или в вариативную часть.</a:t>
            </a: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ОО при необходимости вводит в вариативную часть …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модуль по освоению компетенций цифровой экономики</a:t>
            </a:r>
          </a:p>
          <a:p>
            <a:pPr marL="0" indent="0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3.5. ОО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 учетом ПООП самостоятельно планирует результаты обучения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(практический опыт, умения, знания)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0"/>
            <a:ext cx="6984776" cy="165618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IV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. Требования к условиям реализации ОП  (кадровым)</a:t>
            </a:r>
            <a:endParaRPr lang="ru-RU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4.5.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реализация ОП обеспечивается педагогическими работниками ОО, а также лицами, привлекаемыми … на иных условиях, … направление деятельности которых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соответствует области проф. деятельности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имеющими стаж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данной проф. деятельности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не менее 3-х лет </a:t>
            </a:r>
          </a:p>
          <a:p>
            <a:pPr marL="0" indent="0" algn="just"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(не менее 25% преподавателей ПМ);</a:t>
            </a:r>
          </a:p>
          <a:p>
            <a:pPr marL="0" indent="0" algn="just">
              <a:buNone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в) педагогические работники и привлекаемые на иных условиях лица, должны получать проф. обучение по программам КПК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не реже 1 раза в 3 года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в том числе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в форме стажировки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организациях, соответствующих проф.деятельности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0"/>
            <a:ext cx="6984776" cy="198884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IV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. Требования к условиям реализации ОП  (механизмы оценки качества ОП)</a:t>
            </a:r>
            <a:endParaRPr lang="ru-RU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4.7.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качество ОП определяется в рамках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системы внутренней оценки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а также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системы внешней оценки на добровольной основе</a:t>
            </a:r>
          </a:p>
          <a:p>
            <a:pPr marL="0" indent="0">
              <a:buNone/>
            </a:pPr>
            <a:endParaRPr lang="ru-RU" sz="24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640960" cy="172819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3B8F91"/>
                </a:solidFill>
                <a:effectLst/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3600" b="1" dirty="0">
              <a:solidFill>
                <a:srgbClr val="3B8F9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267964"/>
            <a:ext cx="6984776" cy="13608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44.02.01 Дошкольное образование</a:t>
            </a:r>
            <a:endParaRPr lang="ru-RU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708920"/>
            <a:ext cx="8712968" cy="36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Воспитатель детей дошкольного возраста</a:t>
            </a:r>
          </a:p>
          <a:p>
            <a:pPr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Воспитатель детей дошкольного возраста в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полилингвальной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образовательной среде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67964"/>
            <a:ext cx="8640960" cy="1360836"/>
          </a:xfrm>
        </p:spPr>
        <p:txBody>
          <a:bodyPr/>
          <a:lstStyle/>
          <a:p>
            <a:r>
              <a:rPr lang="ru-RU" b="1" dirty="0" smtClean="0">
                <a:effectLst/>
                <a:latin typeface="Arial" pitchFamily="34" charset="0"/>
                <a:cs typeface="Arial" pitchFamily="34" charset="0"/>
              </a:rPr>
              <a:t>Структура ФГОС </a:t>
            </a:r>
            <a:endParaRPr lang="ru-RU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>
            <a:off x="2301071" y="498990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5" name="Rectangle 254"/>
          <p:cNvSpPr>
            <a:spLocks noChangeArrowheads="1"/>
          </p:cNvSpPr>
          <p:nvPr/>
        </p:nvSpPr>
        <p:spPr bwMode="gray">
          <a:xfrm rot="3419336">
            <a:off x="2016908" y="441364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2072471" y="44565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2301071" y="247530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2016908" y="189904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843808" y="191683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Общие положения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2072471" y="19419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>
            <a:off x="2301071" y="331350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2016908" y="273724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072471" y="27801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>
            <a:off x="2302659" y="415011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2016908" y="357544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2072471" y="36183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2771800" y="2636912"/>
            <a:ext cx="43899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Требования к структуре ОП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2633140" y="3356992"/>
            <a:ext cx="440819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Требования </a:t>
            </a:r>
          </a:p>
          <a:p>
            <a:pPr algn="ctr"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к результатам освоения ОП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2" name="Text Box 271"/>
          <p:cNvSpPr txBox="1">
            <a:spLocks noChangeArrowheads="1"/>
          </p:cNvSpPr>
          <p:nvPr/>
        </p:nvSpPr>
        <p:spPr bwMode="gray">
          <a:xfrm>
            <a:off x="2717845" y="4221088"/>
            <a:ext cx="4355936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Требования </a:t>
            </a:r>
          </a:p>
          <a:p>
            <a:pPr algn="ctr" eaLnBrk="0" hangingPunct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к условиям реализации ОП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267964"/>
            <a:ext cx="6984776" cy="13608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. Общие положения</a:t>
            </a:r>
            <a:endParaRPr lang="ru-RU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0851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1.7. Воспитание обучающихся … осуществляется на основе включаемых в ОП рабочей программы воспитания и календарного плана воспитательной работы, разрабатываемых и утверждаемых с учетом ПООП или примерной РП воспитания и примерного календарного плана воспитательной работы</a:t>
            </a:r>
          </a:p>
          <a:p>
            <a:pPr marL="0" indent="0"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1.12. Для определения объема ОП может быть применена система зачетных единиц 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(1 ед. = 32-36 академических часов)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267964"/>
            <a:ext cx="6984776" cy="136083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II</a:t>
            </a: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. Требования к структуре образовательной программы (объем ОП)</a:t>
            </a:r>
            <a:endParaRPr lang="ru-RU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Дисциплины (модули) – не менее 2052 ч., но не более 70% (примерно 61%)</a:t>
            </a:r>
          </a:p>
          <a:p>
            <a:pPr marL="0" indent="0"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Практика – не менее 900 ч.</a:t>
            </a:r>
          </a:p>
          <a:p>
            <a:pPr marL="0" indent="0"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ГИА – 216 ч.</a:t>
            </a:r>
          </a:p>
          <a:p>
            <a:pPr marL="0" indent="0" algn="just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Вариативная часть –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1296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ч.,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но не менее 30 % (примерно 39%)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67964"/>
            <a:ext cx="6984776" cy="13608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/>
                <a:latin typeface="Arial" pitchFamily="34" charset="0"/>
                <a:cs typeface="Arial" pitchFamily="34" charset="0"/>
              </a:rPr>
              <a:t>II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. Требования к структуре образовательной программы</a:t>
            </a:r>
            <a:endParaRPr lang="ru-RU" sz="3200" dirty="0"/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2301070" y="2475304"/>
            <a:ext cx="6159361" cy="1759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2016908" y="189904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2771800" y="1844824"/>
            <a:ext cx="584935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Социально-гуманитарный цикл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2072471" y="19419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 flipV="1">
            <a:off x="2301070" y="3284984"/>
            <a:ext cx="6159361" cy="28521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2016908" y="273724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072471" y="27801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 flipV="1">
            <a:off x="2302658" y="4149081"/>
            <a:ext cx="6157773" cy="103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2016908" y="357544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2072471" y="36183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2771800" y="2636912"/>
            <a:ext cx="575317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Общепрофессиональный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цикл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1" name="Text Box 270"/>
          <p:cNvSpPr txBox="1">
            <a:spLocks noChangeArrowheads="1"/>
          </p:cNvSpPr>
          <p:nvPr/>
        </p:nvSpPr>
        <p:spPr bwMode="gray">
          <a:xfrm>
            <a:off x="2771800" y="3501008"/>
            <a:ext cx="479137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Профессиональный цикл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67964"/>
            <a:ext cx="6984776" cy="13608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Социально-гуманитарный цикл</a:t>
            </a:r>
            <a:endParaRPr lang="ru-RU" sz="3200" dirty="0"/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072471" y="27801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19168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История России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3B8F91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Иностранный язык в профессиональной деятельности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3B8F91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Безопасность жизнедеятельности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3B8F91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Физическая культура</a:t>
            </a:r>
          </a:p>
          <a:p>
            <a:pPr marL="182563" indent="-182563" algn="just">
              <a:buFont typeface="Arial" pitchFamily="34" charset="0"/>
              <a:buChar char="•"/>
            </a:pPr>
            <a:endParaRPr lang="ru-RU" sz="2800" b="1" dirty="0" smtClean="0">
              <a:solidFill>
                <a:srgbClr val="3B8F91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Основы финансовой грамотности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67964"/>
            <a:ext cx="6984776" cy="136083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effectLst/>
                <a:latin typeface="Arial" pitchFamily="34" charset="0"/>
                <a:cs typeface="Arial" pitchFamily="34" charset="0"/>
              </a:rPr>
              <a:t>Общепрофессиональный</a:t>
            </a: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 цикл</a:t>
            </a:r>
            <a:endParaRPr lang="ru-RU" sz="3200" dirty="0"/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2072471" y="278010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5536" y="1810464"/>
            <a:ext cx="84969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Русский язык и культура профессиональной коммуникации педагога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Основы педагогики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Основы психологии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Возрастная анатомия, физиология и гигиена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Проектная и исследовательская деятельность в профессиональной сфере (курсовая работа)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Информатика и ИКТ в профессиональной деятельности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Основы обучения лиц с особыми образовательными потребностями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Основы возрастной и педагогической психологии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Детская психология</a:t>
            </a:r>
          </a:p>
          <a:p>
            <a:pPr marL="182563" indent="-182563">
              <a:buFont typeface="Arial" pitchFamily="34" charset="0"/>
              <a:buChar char="•"/>
              <a:tabLst>
                <a:tab pos="365125" algn="l"/>
              </a:tabLst>
            </a:pPr>
            <a:r>
              <a:rPr lang="ru-RU" sz="2300" b="1" dirty="0" smtClean="0">
                <a:solidFill>
                  <a:srgbClr val="3B8F91"/>
                </a:solidFill>
                <a:latin typeface="Arial" pitchFamily="34" charset="0"/>
                <a:cs typeface="Arial" pitchFamily="34" charset="0"/>
              </a:rPr>
              <a:t>Дошкольная педагогика</a:t>
            </a: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267964"/>
            <a:ext cx="6840760" cy="13608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Профессиональный цикл </a:t>
            </a:r>
            <a:b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effectLst/>
                <a:latin typeface="Arial" pitchFamily="34" charset="0"/>
                <a:cs typeface="Arial" pitchFamily="34" charset="0"/>
              </a:rPr>
              <a:t>Виды деятельности (модули)</a:t>
            </a:r>
            <a:endParaRPr lang="ru-RU" sz="32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ine 253"/>
          <p:cNvSpPr>
            <a:spLocks noChangeShapeType="1"/>
          </p:cNvSpPr>
          <p:nvPr/>
        </p:nvSpPr>
        <p:spPr bwMode="gray">
          <a:xfrm flipV="1">
            <a:off x="683568" y="5517232"/>
            <a:ext cx="7992888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5" name="Rectangle 254"/>
          <p:cNvSpPr>
            <a:spLocks noChangeArrowheads="1"/>
          </p:cNvSpPr>
          <p:nvPr/>
        </p:nvSpPr>
        <p:spPr bwMode="gray">
          <a:xfrm rot="3419336">
            <a:off x="360725" y="5023671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Text Box 255"/>
          <p:cNvSpPr txBox="1">
            <a:spLocks noChangeArrowheads="1"/>
          </p:cNvSpPr>
          <p:nvPr/>
        </p:nvSpPr>
        <p:spPr bwMode="gray">
          <a:xfrm>
            <a:off x="395536" y="501317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7" name="Line 256"/>
          <p:cNvSpPr>
            <a:spLocks noChangeShapeType="1"/>
          </p:cNvSpPr>
          <p:nvPr/>
        </p:nvSpPr>
        <p:spPr bwMode="gray">
          <a:xfrm>
            <a:off x="683568" y="2636912"/>
            <a:ext cx="7920880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8" name="Rectangle 257"/>
          <p:cNvSpPr>
            <a:spLocks noChangeArrowheads="1"/>
          </p:cNvSpPr>
          <p:nvPr/>
        </p:nvSpPr>
        <p:spPr bwMode="gray">
          <a:xfrm rot="3419336">
            <a:off x="336370" y="2156571"/>
            <a:ext cx="479425" cy="46261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Text Box 258"/>
          <p:cNvSpPr txBox="1">
            <a:spLocks noChangeArrowheads="1"/>
          </p:cNvSpPr>
          <p:nvPr/>
        </p:nvSpPr>
        <p:spPr bwMode="gray">
          <a:xfrm>
            <a:off x="1259632" y="1628800"/>
            <a:ext cx="763284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мероприятий, направленных на укрепление здоровья и физическое развитие детей раннего и дошкольного возраста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" name="Text Box 259"/>
          <p:cNvSpPr txBox="1">
            <a:spLocks noChangeArrowheads="1"/>
          </p:cNvSpPr>
          <p:nvPr/>
        </p:nvSpPr>
        <p:spPr bwMode="gray">
          <a:xfrm>
            <a:off x="395536" y="213285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1" name="Line 260"/>
          <p:cNvSpPr>
            <a:spLocks noChangeShapeType="1"/>
          </p:cNvSpPr>
          <p:nvPr/>
        </p:nvSpPr>
        <p:spPr bwMode="gray">
          <a:xfrm flipV="1">
            <a:off x="755576" y="3501008"/>
            <a:ext cx="7920880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2" name="Rectangle 261"/>
          <p:cNvSpPr>
            <a:spLocks noChangeArrowheads="1"/>
          </p:cNvSpPr>
          <p:nvPr/>
        </p:nvSpPr>
        <p:spPr bwMode="gray">
          <a:xfrm rot="3419336">
            <a:off x="360724" y="3007448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Text Box 262"/>
          <p:cNvSpPr txBox="1">
            <a:spLocks noChangeArrowheads="1"/>
          </p:cNvSpPr>
          <p:nvPr/>
        </p:nvSpPr>
        <p:spPr bwMode="gray">
          <a:xfrm>
            <a:off x="395536" y="299695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14" name="Line 263"/>
          <p:cNvSpPr>
            <a:spLocks noChangeShapeType="1"/>
          </p:cNvSpPr>
          <p:nvPr/>
        </p:nvSpPr>
        <p:spPr bwMode="gray">
          <a:xfrm>
            <a:off x="755576" y="4653136"/>
            <a:ext cx="792088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5" name="Rectangle 264"/>
          <p:cNvSpPr>
            <a:spLocks noChangeArrowheads="1"/>
          </p:cNvSpPr>
          <p:nvPr/>
        </p:nvSpPr>
        <p:spPr bwMode="gray">
          <a:xfrm rot="3419336">
            <a:off x="432732" y="4087568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gray">
          <a:xfrm>
            <a:off x="467544" y="414908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7" name="Line 266"/>
          <p:cNvSpPr>
            <a:spLocks noChangeShapeType="1"/>
          </p:cNvSpPr>
          <p:nvPr/>
        </p:nvSpPr>
        <p:spPr bwMode="gray">
          <a:xfrm flipV="1">
            <a:off x="755576" y="6597352"/>
            <a:ext cx="7920880" cy="72008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solidFill>
                <a:srgbClr val="00B0F0"/>
              </a:solidFill>
            </a:endParaRPr>
          </a:p>
        </p:txBody>
      </p:sp>
      <p:sp>
        <p:nvSpPr>
          <p:cNvPr id="18" name="Rectangle 267"/>
          <p:cNvSpPr>
            <a:spLocks noChangeArrowheads="1"/>
          </p:cNvSpPr>
          <p:nvPr/>
        </p:nvSpPr>
        <p:spPr bwMode="ltGray">
          <a:xfrm rot="3419336">
            <a:off x="408819" y="6116199"/>
            <a:ext cx="477489" cy="462618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9" name="Text Box 268"/>
          <p:cNvSpPr txBox="1">
            <a:spLocks noChangeArrowheads="1"/>
          </p:cNvSpPr>
          <p:nvPr/>
        </p:nvSpPr>
        <p:spPr bwMode="gray">
          <a:xfrm>
            <a:off x="539552" y="609329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" name="Text Box 269"/>
          <p:cNvSpPr txBox="1">
            <a:spLocks noChangeArrowheads="1"/>
          </p:cNvSpPr>
          <p:nvPr/>
        </p:nvSpPr>
        <p:spPr bwMode="gray">
          <a:xfrm>
            <a:off x="3367871" y="2848368"/>
            <a:ext cx="184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4" name="Text Box 258"/>
          <p:cNvSpPr txBox="1">
            <a:spLocks noChangeArrowheads="1"/>
          </p:cNvSpPr>
          <p:nvPr/>
        </p:nvSpPr>
        <p:spPr bwMode="gray">
          <a:xfrm>
            <a:off x="1259632" y="2852936"/>
            <a:ext cx="763284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различных видов деятельности детей в дошкольной организации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5" name="Text Box 258"/>
          <p:cNvSpPr txBox="1">
            <a:spLocks noChangeArrowheads="1"/>
          </p:cNvSpPr>
          <p:nvPr/>
        </p:nvSpPr>
        <p:spPr bwMode="gray">
          <a:xfrm>
            <a:off x="1295128" y="3645024"/>
            <a:ext cx="784887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процесса обучения по основным общеобразовательным программам дошкольного образования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6" name="Text Box 258"/>
          <p:cNvSpPr txBox="1">
            <a:spLocks noChangeArrowheads="1"/>
          </p:cNvSpPr>
          <p:nvPr/>
        </p:nvSpPr>
        <p:spPr bwMode="gray">
          <a:xfrm>
            <a:off x="1331640" y="4725144"/>
            <a:ext cx="763284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воспитательного процесса детей раннего и дошкольного возраста в ДОО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7" name="Text Box 258"/>
          <p:cNvSpPr txBox="1">
            <a:spLocks noChangeArrowheads="1"/>
          </p:cNvSpPr>
          <p:nvPr/>
        </p:nvSpPr>
        <p:spPr bwMode="gray">
          <a:xfrm>
            <a:off x="1331640" y="5661248"/>
            <a:ext cx="763284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Организация взаимодействия с родителями (законными представителями) детей и сотрудниками ДОО по вопросам развития и образования детей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d8b13a1dbad5858bec24edf4bcdfa9dbe31f1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746</Words>
  <Application>Microsoft Office PowerPoint</Application>
  <PresentationFormat>Экран (4:3)</PresentationFormat>
  <Paragraphs>116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Федеральный государственный образовательный стандарт среднего профессионального образования по специальности 44.02.01 Дошкольное образование</vt:lpstr>
      <vt:lpstr>44.02.01 Дошкольное образование</vt:lpstr>
      <vt:lpstr>Структура ФГОС </vt:lpstr>
      <vt:lpstr>I. Общие положения</vt:lpstr>
      <vt:lpstr>II. Требования к структуре образовательной программы (объем ОП)</vt:lpstr>
      <vt:lpstr>II. Требования к структуре образовательной программы</vt:lpstr>
      <vt:lpstr>Социально-гуманитарный цикл</vt:lpstr>
      <vt:lpstr>Общепрофессиональный цикл</vt:lpstr>
      <vt:lpstr>Профессиональный цикл  Виды деятельности (модули)</vt:lpstr>
      <vt:lpstr>Виды деятельности  (модули)</vt:lpstr>
      <vt:lpstr>III. Требования к результатам освоения образовательной программы (ОК)</vt:lpstr>
      <vt:lpstr>III. Требования к результатам освоения образовательной программы (ПК)</vt:lpstr>
      <vt:lpstr>III. Требования к результатам освоения образовательной программы </vt:lpstr>
      <vt:lpstr>IV. Требования к условиям реализации ОП  (кадровым)</vt:lpstr>
      <vt:lpstr>IV. Требования к условиям реализации ОП  (механизмы оценки качества ОП)</vt:lpstr>
      <vt:lpstr>СПАСИБО ЗА ВНИМАНИЕ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Изумрудная шапка</dc:title>
  <dc:creator>obstinate</dc:creator>
  <dc:description>Шаблон презентации с сайта https://presentation-creation.ru/</dc:description>
  <cp:lastModifiedBy>473608</cp:lastModifiedBy>
  <cp:revision>461</cp:revision>
  <dcterms:created xsi:type="dcterms:W3CDTF">2018-02-25T09:09:03Z</dcterms:created>
  <dcterms:modified xsi:type="dcterms:W3CDTF">2022-11-09T22:25:35Z</dcterms:modified>
</cp:coreProperties>
</file>