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70" r:id="rId3"/>
    <p:sldId id="271" r:id="rId4"/>
    <p:sldId id="272" r:id="rId5"/>
    <p:sldId id="273" r:id="rId6"/>
    <p:sldId id="274" r:id="rId7"/>
    <p:sldId id="258" r:id="rId8"/>
    <p:sldId id="259" r:id="rId9"/>
    <p:sldId id="262" r:id="rId10"/>
    <p:sldId id="263" r:id="rId11"/>
    <p:sldId id="264" r:id="rId12"/>
    <p:sldId id="269" r:id="rId13"/>
    <p:sldId id="265" r:id="rId14"/>
    <p:sldId id="266" r:id="rId15"/>
    <p:sldId id="267" r:id="rId16"/>
    <p:sldId id="268" r:id="rId1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18E80-C674-4779-847D-B9959FD44A7E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5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FAFB4-EBEF-4DE5-8EB4-9D808001D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0783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77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759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46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1264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10276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747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4135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402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229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490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28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358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099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270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784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892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31D3-49DB-4A91-813D-5A994AAEDA86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A889F5-284A-4D3A-9A5C-62AB65B4EE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2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7492" y="1792760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Индивидуализация профессиональной подготовки как фактор социального развития студентов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8122024" cy="2888410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dirty="0" smtClean="0"/>
              <a:t>Колчина Е.С.,</a:t>
            </a:r>
            <a:endParaRPr lang="ru-RU" dirty="0" smtClean="0"/>
          </a:p>
          <a:p>
            <a:pPr algn="r"/>
            <a:r>
              <a:rPr lang="ru-RU" dirty="0" smtClean="0"/>
              <a:t>заместитель директора по воспитательной работе</a:t>
            </a:r>
            <a:endParaRPr lang="ru-RU" dirty="0" smtClean="0"/>
          </a:p>
          <a:p>
            <a:pPr algn="r"/>
            <a:endParaRPr lang="ru-RU" dirty="0"/>
          </a:p>
          <a:p>
            <a:endParaRPr lang="ru-RU" dirty="0" smtClean="0"/>
          </a:p>
          <a:p>
            <a:pPr algn="ctr"/>
            <a:r>
              <a:rPr lang="ru-RU" sz="1900" dirty="0" smtClean="0"/>
              <a:t>Ярославль, 2015</a:t>
            </a:r>
            <a:endParaRPr lang="ru-RU" sz="1900" dirty="0"/>
          </a:p>
        </p:txBody>
      </p:sp>
      <p:pic>
        <p:nvPicPr>
          <p:cNvPr id="4" name="Рисунок 3" descr="монограмма ЯрПК"/>
          <p:cNvPicPr/>
          <p:nvPr/>
        </p:nvPicPr>
        <p:blipFill>
          <a:blip r:embed="rId2" cstate="print">
            <a:lum brigh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0" t="20844" r="19897" b="26468"/>
          <a:stretch>
            <a:fillRect/>
          </a:stretch>
        </p:blipFill>
        <p:spPr bwMode="auto">
          <a:xfrm>
            <a:off x="787492" y="222736"/>
            <a:ext cx="2628060" cy="15700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415552" y="22273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профессиональное образовательное автономное учреждение Ярославской области </a:t>
            </a:r>
          </a:p>
          <a:p>
            <a:pPr algn="ctr"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Ярославский педагогический колледж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49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Конкурсные задания </a:t>
            </a:r>
            <a:br>
              <a:rPr lang="ru-RU" sz="3200" dirty="0" smtClean="0"/>
            </a:br>
            <a:r>
              <a:rPr lang="ru-RU" sz="3200" dirty="0" smtClean="0"/>
              <a:t>по компетенции «Дошкольное воспитание»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0144025"/>
              </p:ext>
            </p:extLst>
          </p:nvPr>
        </p:nvGraphicFramePr>
        <p:xfrm>
          <a:off x="838198" y="1825625"/>
          <a:ext cx="1090556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783"/>
                <a:gridCol w="545278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2015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2016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5. Разработка и проведение комплекса утренней гимнастики с детьми дошкольного возраста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6. Создание и представление методической разработки для родителей (мастер-класс). (Пять образовательных областей)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7. Разработка и проведение дидактической игры с использованием ИКТ (интерактивная доска, интерактивный стол)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8. Разработка и представление части занятия по ЛЕГО-конструированию для детей дошкольного возраста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9. Анализ предметно-развивающей среды группы дошкольного образовательного учреждения с последующей характеристикой и коррекцией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Разработка и проведение комплекса утренней гимнастики с детьми дошкольного возраста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Выразительное чтение, презентация книги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Разработка и проведение занятия по робототехнике для детей дошкольного возраста</a:t>
                      </a:r>
                    </a:p>
                    <a:p>
                      <a:pPr marL="288000" lvl="0" indent="0" algn="just">
                        <a:buFont typeface="+mj-lt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Разработка и проведение дидактической игры с использованием ИКТ (интерактивная доска, интерактивный стол) </a:t>
                      </a:r>
                    </a:p>
                    <a:p>
                      <a:pPr marL="288000" lvl="0" indent="0" algn="just">
                        <a:buFont typeface="+mj-lt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Разработка и представление совместного проекта воспитателя, детей и родителей </a:t>
                      </a:r>
                    </a:p>
                    <a:p>
                      <a:pPr marL="288000" algn="just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7173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5128"/>
            <a:ext cx="10515600" cy="98611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О</a:t>
            </a:r>
            <a:r>
              <a:rPr lang="ru-RU" sz="3200" b="1" dirty="0" smtClean="0"/>
              <a:t>пыт участия в мероприятиях </a:t>
            </a:r>
            <a:r>
              <a:rPr lang="en-US" sz="3200" b="1" dirty="0" smtClean="0"/>
              <a:t>WorldSkills Russia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по компетенции «Дошкольное воспитание»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475" y="1586848"/>
            <a:ext cx="8596668" cy="3880773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Организация подготовки участников </a:t>
            </a:r>
            <a:r>
              <a:rPr lang="en-US" dirty="0"/>
              <a:t>I</a:t>
            </a:r>
            <a:r>
              <a:rPr lang="ru-RU" dirty="0"/>
              <a:t> регионального чемпионата </a:t>
            </a:r>
            <a:r>
              <a:rPr lang="en-US" dirty="0"/>
              <a:t>WSR</a:t>
            </a:r>
            <a:r>
              <a:rPr lang="ru-RU" dirty="0"/>
              <a:t> (сентябрь – ноябрь 2014 года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Организация работы конкурсной площадки </a:t>
            </a:r>
            <a:r>
              <a:rPr lang="en-US" dirty="0"/>
              <a:t>I</a:t>
            </a:r>
            <a:r>
              <a:rPr lang="ru-RU" dirty="0"/>
              <a:t> регионального чемпионата </a:t>
            </a:r>
            <a:r>
              <a:rPr lang="en-US" dirty="0"/>
              <a:t>WSR</a:t>
            </a:r>
            <a:r>
              <a:rPr lang="ru-RU" dirty="0"/>
              <a:t> (ноябрь 2014 года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Организация работы конкурсной площадки полуфинала национального чемпионата </a:t>
            </a:r>
            <a:r>
              <a:rPr lang="en-US" dirty="0"/>
              <a:t>WSR </a:t>
            </a:r>
            <a:r>
              <a:rPr lang="ru-RU" dirty="0"/>
              <a:t>по Центральному федеральному округу (апрель 2015 года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Участие в Открытом чемпионате Москвы по стандартам </a:t>
            </a:r>
            <a:r>
              <a:rPr lang="en-US" dirty="0"/>
              <a:t>WorldSkills</a:t>
            </a:r>
            <a:r>
              <a:rPr lang="ru-RU" dirty="0"/>
              <a:t> «Московские мастера» (ноябрь 2015 года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25263" y="4530684"/>
            <a:ext cx="3227291" cy="21515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31992" y="4569530"/>
            <a:ext cx="3110754" cy="20738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212" y="4666869"/>
            <a:ext cx="3023015" cy="201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131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40407" cy="101301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Результаты участия </a:t>
            </a:r>
            <a:r>
              <a:rPr lang="ru-RU" sz="2800" b="1" dirty="0"/>
              <a:t>в мероприятиях </a:t>
            </a:r>
            <a:r>
              <a:rPr lang="en-US" sz="2800" b="1" dirty="0" smtClean="0"/>
              <a:t>WorldSkills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по компетенции «Дошкольное воспитание</a:t>
            </a:r>
            <a:r>
              <a:rPr lang="ru-RU" sz="2800" b="1" dirty="0" smtClean="0"/>
              <a:t>»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Сетевая региональная подготовка участников чемпионата</a:t>
            </a:r>
          </a:p>
          <a:p>
            <a:r>
              <a:rPr lang="ru-RU" sz="2400" dirty="0" smtClean="0"/>
              <a:t>Привлечение работодателей к экспертной оценке выполнения конкурсных заданий на региональном чемпионате</a:t>
            </a:r>
          </a:p>
          <a:p>
            <a:r>
              <a:rPr lang="ru-RU" sz="2400" dirty="0" smtClean="0"/>
              <a:t>Обмен опытом подготовки с коллегами центрального и приволжского федеральных округов</a:t>
            </a:r>
            <a:endParaRPr lang="ru-RU" sz="2400" dirty="0"/>
          </a:p>
          <a:p>
            <a:r>
              <a:rPr lang="ru-RU" sz="2400" dirty="0" smtClean="0"/>
              <a:t>Определение недостатков и пробелов в подготовке специалистов по компетенции «Дошкольное воспитание»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4134" y="4401670"/>
            <a:ext cx="3051348" cy="194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8571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88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Обновление содержания образовательной программы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1906"/>
            <a:ext cx="8596668" cy="49216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000" dirty="0" smtClean="0"/>
              <a:t>С 01.09.2015 г. введены в учебный план </a:t>
            </a:r>
            <a:r>
              <a:rPr lang="ru-RU" sz="3000" dirty="0" smtClean="0">
                <a:solidFill>
                  <a:schemeClr val="accent1"/>
                </a:solidFill>
              </a:rPr>
              <a:t>новые </a:t>
            </a:r>
            <a:r>
              <a:rPr lang="ru-RU" sz="3000" dirty="0" smtClean="0"/>
              <a:t>дисциплины и МДК:</a:t>
            </a:r>
          </a:p>
          <a:p>
            <a:r>
              <a:rPr lang="ru-RU" sz="3000" dirty="0" smtClean="0"/>
              <a:t>Актуальные </a:t>
            </a:r>
            <a:r>
              <a:rPr lang="ru-RU" sz="3000" dirty="0"/>
              <a:t>проблемы дошкольного </a:t>
            </a:r>
            <a:r>
              <a:rPr lang="ru-RU" sz="3000" dirty="0" smtClean="0"/>
              <a:t>образования</a:t>
            </a:r>
            <a:endParaRPr lang="ru-RU" sz="3000" dirty="0"/>
          </a:p>
          <a:p>
            <a:r>
              <a:rPr lang="ru-RU" sz="3000" dirty="0" smtClean="0"/>
              <a:t>Сценическая речь</a:t>
            </a:r>
            <a:endParaRPr lang="ru-RU" sz="3000" dirty="0"/>
          </a:p>
          <a:p>
            <a:r>
              <a:rPr lang="ru-RU" sz="3000" dirty="0" smtClean="0"/>
              <a:t>Теоретические </a:t>
            </a:r>
            <a:r>
              <a:rPr lang="ru-RU" sz="3000" dirty="0"/>
              <a:t>основы и методика проектирования и планирования различных видов деятельности </a:t>
            </a:r>
            <a:r>
              <a:rPr lang="ru-RU" sz="3000" dirty="0" smtClean="0"/>
              <a:t>детей</a:t>
            </a:r>
          </a:p>
          <a:p>
            <a:pPr marL="0" indent="0">
              <a:buNone/>
            </a:pPr>
            <a:endParaRPr lang="ru-RU" sz="3000" dirty="0"/>
          </a:p>
          <a:p>
            <a:pPr marL="0" indent="0">
              <a:buNone/>
            </a:pPr>
            <a:r>
              <a:rPr lang="ru-RU" sz="3200" dirty="0" smtClean="0"/>
              <a:t>	Обновление содержания дисциплин и МДК:</a:t>
            </a:r>
          </a:p>
          <a:p>
            <a:r>
              <a:rPr lang="ru-RU" sz="1900" dirty="0"/>
              <a:t> </a:t>
            </a:r>
            <a:r>
              <a:rPr lang="ru-RU" sz="2900" dirty="0" smtClean="0"/>
              <a:t>Информатика и ИКТ в профессиональной деятельности</a:t>
            </a:r>
          </a:p>
          <a:p>
            <a:r>
              <a:rPr lang="ru-RU" sz="2900" dirty="0" smtClean="0"/>
              <a:t>Теоретические и методические основы продуктивной деятельности</a:t>
            </a:r>
          </a:p>
          <a:p>
            <a:r>
              <a:rPr lang="ru-RU" sz="2900" dirty="0" smtClean="0"/>
              <a:t>Теоретические основы театрализованной деятельности</a:t>
            </a:r>
          </a:p>
          <a:p>
            <a:r>
              <a:rPr lang="ru-RU" sz="2900" dirty="0" smtClean="0"/>
              <a:t>Теоретические и методические основы взаимодействия воспитателя с родителями и сотрудниками </a:t>
            </a:r>
          </a:p>
          <a:p>
            <a:pPr marL="0" indent="0">
              <a:buNone/>
            </a:pPr>
            <a:r>
              <a:rPr lang="ru-RU" sz="3000" dirty="0" smtClean="0"/>
              <a:t>	</a:t>
            </a:r>
            <a:r>
              <a:rPr lang="ru-RU" sz="3000" dirty="0" smtClean="0">
                <a:solidFill>
                  <a:schemeClr val="accent1"/>
                </a:solidFill>
              </a:rPr>
              <a:t>Обновление материально-технической базы: </a:t>
            </a:r>
            <a:r>
              <a:rPr lang="ru-RU" sz="3000" dirty="0" smtClean="0"/>
              <a:t>введена в действие  лаборатория развивающих игр, закуплено интерактивное оборудование</a:t>
            </a:r>
            <a:r>
              <a:rPr lang="en-US" sz="3000" dirty="0" smtClean="0"/>
              <a:t> (</a:t>
            </a:r>
            <a:r>
              <a:rPr lang="ru-RU" sz="3000" dirty="0" smtClean="0"/>
              <a:t>интерактивная панель, интерактивный стол</a:t>
            </a:r>
            <a:r>
              <a:rPr lang="en-US" sz="3000" dirty="0" smtClean="0"/>
              <a:t>)</a:t>
            </a:r>
            <a:r>
              <a:rPr lang="ru-RU" sz="3000" dirty="0" smtClean="0"/>
              <a:t>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368414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74741" cy="14605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Примерная </a:t>
            </a:r>
            <a:r>
              <a:rPr lang="ru-RU" sz="2400" dirty="0"/>
              <a:t>основная образовательная </a:t>
            </a:r>
            <a:r>
              <a:rPr lang="ru-RU" sz="2400" dirty="0" smtClean="0"/>
              <a:t>программа </a:t>
            </a:r>
            <a:r>
              <a:rPr lang="ru-RU" sz="2400" dirty="0"/>
              <a:t>по профессии среднего профессионального образования 44.02.01 «Дошкольное образование</a:t>
            </a:r>
            <a:r>
              <a:rPr lang="ru-RU" sz="2400" dirty="0" smtClean="0"/>
              <a:t>», </a:t>
            </a:r>
            <a:r>
              <a:rPr lang="ru-RU" sz="2400" dirty="0"/>
              <a:t>составленная в соответствии с требованиями </a:t>
            </a:r>
            <a:r>
              <a:rPr lang="en-US" sz="2400" dirty="0"/>
              <a:t>WorldSkills Russia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191" y="2366683"/>
            <a:ext cx="9156949" cy="3674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 	 </a:t>
            </a:r>
            <a:r>
              <a:rPr lang="ru-RU" sz="2000" dirty="0" smtClean="0">
                <a:latin typeface="+mj-lt"/>
              </a:rPr>
              <a:t>ПМ 06: Совершенствование и развитие профессиональной компетентности</a:t>
            </a:r>
          </a:p>
          <a:p>
            <a:pPr marL="0" indent="0">
              <a:buNone/>
            </a:pPr>
            <a:endParaRPr lang="ru-RU" sz="1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МДК 06.01. Теоретические и прикладные аспекты деятельности воспитателя по обобщению и презентации результатов профессиональной деятельности</a:t>
            </a:r>
          </a:p>
          <a:p>
            <a:r>
              <a:rPr lang="ru-RU" sz="2000" dirty="0" smtClean="0">
                <a:latin typeface="+mj-lt"/>
              </a:rPr>
              <a:t>МДК 06.02. Профессиональная самоорганизация педагога</a:t>
            </a:r>
          </a:p>
          <a:p>
            <a:r>
              <a:rPr lang="ru-RU" sz="2000" dirty="0" smtClean="0">
                <a:latin typeface="+mj-lt"/>
              </a:rPr>
              <a:t>МДК 06.03. Художественная дизайн-деятельности и техническое творчество в работе с дошкольниками</a:t>
            </a:r>
          </a:p>
          <a:p>
            <a:r>
              <a:rPr lang="ru-RU" sz="2000" dirty="0" smtClean="0">
                <a:latin typeface="+mj-lt"/>
              </a:rPr>
              <a:t>МДК 06.04. Основы актерского мастерства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865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Ближайшие перспективы: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Подготовка участников  и организация рабочей площадки </a:t>
            </a:r>
            <a:r>
              <a:rPr lang="en-US" sz="2400" dirty="0" smtClean="0"/>
              <a:t>II </a:t>
            </a:r>
            <a:r>
              <a:rPr lang="ru-RU" sz="2400" dirty="0" smtClean="0"/>
              <a:t>Регионального чемпионата (декабрь 2015г. – февраль 2016г.)</a:t>
            </a:r>
          </a:p>
          <a:p>
            <a:r>
              <a:rPr lang="ru-RU" sz="2400" dirty="0" smtClean="0"/>
              <a:t>Организация конкурсной площадки Финала Центрального федерального округа Национального чемпионата </a:t>
            </a:r>
            <a:r>
              <a:rPr lang="en-US" sz="2400" dirty="0" smtClean="0"/>
              <a:t>WorldSkills Russia 2016</a:t>
            </a:r>
            <a:r>
              <a:rPr lang="ru-RU" sz="2400" dirty="0" smtClean="0"/>
              <a:t> (апрель 2016г.)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16490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ru-RU" sz="2400" dirty="0" smtClean="0"/>
              <a:t>Спасибо за внимание!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5489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Индивидуализация</a:t>
            </a:r>
            <a:r>
              <a:rPr lang="ru-RU" b="1" dirty="0" smtClean="0">
                <a:solidFill>
                  <a:srgbClr val="66FF99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выделение </a:t>
            </a:r>
            <a:r>
              <a:rPr lang="ru-RU" sz="2400" dirty="0" smtClean="0">
                <a:solidFill>
                  <a:schemeClr val="tx1"/>
                </a:solidFill>
              </a:rPr>
              <a:t>личности по её индивидуальным свойствам; принятие во внимание особенностей каждого индивида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(Словарь иностранных слов</a:t>
            </a:r>
            <a:r>
              <a:rPr lang="ru-RU" sz="2400" b="1" i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организация учебного процесса, при кото­ром выбор способов, приемов, темпа обучения учитывает индивиду­альные различия учащихся, уровень развития их способностей к учению </a:t>
            </a:r>
            <a:r>
              <a:rPr lang="ru-RU" sz="2400" b="1" i="1" dirty="0" smtClean="0"/>
              <a:t>(Педагогическая </a:t>
            </a:r>
            <a:r>
              <a:rPr lang="ru-RU" sz="2400" b="1" i="1" dirty="0" smtClean="0"/>
              <a:t>энциклопедия)</a:t>
            </a:r>
            <a:endParaRPr lang="ru-RU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индивидуализации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создание условий для развития всех субъектов образовательного процесса; </a:t>
            </a:r>
          </a:p>
          <a:p>
            <a:r>
              <a:rPr lang="ru-RU" dirty="0" smtClean="0"/>
              <a:t>создание действительных стимулов профессионального развития субъектов образовательного процесса; </a:t>
            </a:r>
          </a:p>
          <a:p>
            <a:r>
              <a:rPr lang="ru-RU" dirty="0" smtClean="0"/>
              <a:t>внедрение в профессионально-образовательный процесс современных педагогических и психологических технологий развития индивидуальности; </a:t>
            </a:r>
          </a:p>
          <a:p>
            <a:r>
              <a:rPr lang="ru-RU" dirty="0" smtClean="0"/>
              <a:t>обеспечение мониторинга профессионального развития всех субъектов образования, т. е. регулярная и оперативная диагностика, которая входит в систему обратной связи в процессе развития индивидуальности; </a:t>
            </a:r>
          </a:p>
          <a:p>
            <a:r>
              <a:rPr lang="ru-RU" dirty="0" smtClean="0"/>
              <a:t>развитие вариативного образования, направленного на расширение профессионального самоопределения и на саморазвитие личности студента; </a:t>
            </a:r>
          </a:p>
          <a:p>
            <a:r>
              <a:rPr lang="ru-RU" dirty="0" smtClean="0"/>
              <a:t>коррекция социального и профессионального самоопределения личности, а также профессионально важных характеристик будущего специалиста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индивидуализации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выполнение </a:t>
            </a:r>
            <a:r>
              <a:rPr lang="ru-RU" dirty="0" smtClean="0"/>
              <a:t>общих требований образовательного стандарта в сочетании с удовлетворением индивидуальных возможностей и интересов каждого студента; </a:t>
            </a:r>
          </a:p>
          <a:p>
            <a:r>
              <a:rPr lang="ru-RU" dirty="0" smtClean="0"/>
              <a:t>гибкое </a:t>
            </a:r>
            <a:r>
              <a:rPr lang="ru-RU" dirty="0" smtClean="0"/>
              <a:t>реагирование на индивидуальные и личностные изменения студента путем внесения необходимых изменений в компоненты подготовки; </a:t>
            </a:r>
          </a:p>
          <a:p>
            <a:r>
              <a:rPr lang="ru-RU" dirty="0" smtClean="0"/>
              <a:t>предоставление </a:t>
            </a:r>
            <a:r>
              <a:rPr lang="ru-RU" dirty="0" smtClean="0"/>
              <a:t>студентам возможности выбора видов, форм деятельности и самоопределения; </a:t>
            </a:r>
          </a:p>
          <a:p>
            <a:r>
              <a:rPr lang="ru-RU" dirty="0" smtClean="0"/>
              <a:t>помощь </a:t>
            </a:r>
            <a:r>
              <a:rPr lang="ru-RU" dirty="0" smtClean="0"/>
              <a:t>студентам в осознании своих индивидуальных возможностей и склонностей, в составлении индивидуальных программ подготовки; </a:t>
            </a:r>
          </a:p>
          <a:p>
            <a:r>
              <a:rPr lang="ru-RU" dirty="0" smtClean="0"/>
              <a:t>гибкое </a:t>
            </a:r>
            <a:r>
              <a:rPr lang="ru-RU" dirty="0" smtClean="0"/>
              <a:t>и своевременного изменения индивидуальных образовательных программ и индивидуальных планов; </a:t>
            </a:r>
          </a:p>
          <a:p>
            <a:r>
              <a:rPr lang="ru-RU" dirty="0" smtClean="0"/>
              <a:t>использования </a:t>
            </a:r>
            <a:r>
              <a:rPr lang="ru-RU" dirty="0" smtClean="0"/>
              <a:t>разнообразных методов и форм самостоятельной работы студентов; </a:t>
            </a:r>
          </a:p>
          <a:p>
            <a:r>
              <a:rPr lang="ru-RU" dirty="0" smtClean="0"/>
              <a:t>осуществления </a:t>
            </a:r>
            <a:r>
              <a:rPr lang="ru-RU" dirty="0" smtClean="0"/>
              <a:t>профессиональной деятельности с высокой степенью рефлексии, гибкой и адаптивной реакцией на динамику обстоятельств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индивидуализации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эффективности профессионально-педагогической подготовки, создание системы образования, обеспечивающей каждому максимальное развитие его возможностей, способностей; </a:t>
            </a:r>
          </a:p>
          <a:p>
            <a:r>
              <a:rPr lang="ru-RU" dirty="0" smtClean="0"/>
              <a:t>демократизация учебно-воспитательного процесса, ликвидация единообразия в обучении, предоставление студентам свободы выбора элементов учебно-воспитательного процесса; </a:t>
            </a:r>
          </a:p>
          <a:p>
            <a:r>
              <a:rPr lang="ru-RU" dirty="0" smtClean="0"/>
              <a:t>создание условий для обучения и воспитания, адекватных индивидуальным особенностям и оптимальных для разностороннего общего развития студентов; </a:t>
            </a:r>
          </a:p>
          <a:p>
            <a:r>
              <a:rPr lang="ru-RU" dirty="0" smtClean="0"/>
              <a:t>формирование и развитие индивидуальности, самостоятельности и творческого потенциала личности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Направления </a:t>
            </a:r>
            <a:r>
              <a:rPr lang="ru-RU" sz="2800" dirty="0" smtClean="0"/>
              <a:t>образовательного процесса, способствующие индивидуализации профессиональной подготовки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Сетевая форма организации профессиональной практики и постепенное включение обучающихся в различные виды </a:t>
            </a:r>
            <a:r>
              <a:rPr lang="ru-RU" dirty="0" smtClean="0"/>
              <a:t>деятельности</a:t>
            </a:r>
            <a:endParaRPr lang="ru-RU" dirty="0" smtClean="0"/>
          </a:p>
          <a:p>
            <a:pPr lvl="0"/>
            <a:r>
              <a:rPr lang="ru-RU" dirty="0" smtClean="0"/>
              <a:t>Освоение программ дополнительного образования творческой, социальной, профессиональной </a:t>
            </a:r>
            <a:r>
              <a:rPr lang="ru-RU" dirty="0" smtClean="0"/>
              <a:t>направленности</a:t>
            </a:r>
            <a:endParaRPr lang="ru-RU" dirty="0" smtClean="0"/>
          </a:p>
          <a:p>
            <a:pPr lvl="0"/>
            <a:r>
              <a:rPr lang="ru-RU" dirty="0" smtClean="0"/>
              <a:t>Дополнительная подготовка </a:t>
            </a:r>
            <a:r>
              <a:rPr lang="ru-RU" dirty="0" smtClean="0"/>
              <a:t>к профессиональным конкурсам, которая выстраивается с учетом индивидуальных особенностей обучающихся, на основе анализа слабых и сильных </a:t>
            </a:r>
            <a:r>
              <a:rPr lang="ru-RU" dirty="0" smtClean="0"/>
              <a:t>сторон</a:t>
            </a:r>
            <a:endParaRPr lang="ru-RU" dirty="0" smtClean="0"/>
          </a:p>
          <a:p>
            <a:pPr lvl="0"/>
            <a:r>
              <a:rPr lang="ru-RU" dirty="0" smtClean="0"/>
              <a:t>Участие </a:t>
            </a:r>
            <a:r>
              <a:rPr lang="ru-RU" dirty="0" smtClean="0"/>
              <a:t>студентов в семинарах, мастер-классах и конференциях, которые проводятся организациями высшего профессионального </a:t>
            </a:r>
            <a:r>
              <a:rPr lang="ru-RU" dirty="0" smtClean="0"/>
              <a:t>образования</a:t>
            </a:r>
            <a:endParaRPr lang="ru-RU" dirty="0" smtClean="0"/>
          </a:p>
          <a:p>
            <a:pPr lvl="0"/>
            <a:r>
              <a:rPr lang="ru-RU" dirty="0" smtClean="0"/>
              <a:t>Участие в мероприятиях профессиональной направленности в других регионах, зарубежные </a:t>
            </a:r>
            <a:r>
              <a:rPr lang="ru-RU" dirty="0" smtClean="0"/>
              <a:t>стажировки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748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sz="3600" b="1" dirty="0" smtClean="0"/>
              <a:t>Задачи проведения чемпионатов </a:t>
            </a:r>
            <a:r>
              <a:rPr lang="en-US" sz="3600" b="1" dirty="0" smtClean="0"/>
              <a:t>WorldSkills Russia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93576"/>
            <a:ext cx="8596668" cy="3647786"/>
          </a:xfrm>
        </p:spPr>
        <p:txBody>
          <a:bodyPr/>
          <a:lstStyle/>
          <a:p>
            <a:r>
              <a:rPr lang="ru-RU" dirty="0" smtClean="0"/>
              <a:t> внедрение </a:t>
            </a:r>
            <a:r>
              <a:rPr lang="ru-RU" dirty="0"/>
              <a:t>профессиональных стандартов и квалификационных характеристик в подготовку </a:t>
            </a:r>
            <a:r>
              <a:rPr lang="ru-RU" dirty="0" smtClean="0"/>
              <a:t>специалистов</a:t>
            </a:r>
            <a:endParaRPr lang="ru-RU" dirty="0"/>
          </a:p>
          <a:p>
            <a:r>
              <a:rPr lang="ru-RU" dirty="0" smtClean="0"/>
              <a:t> обновление </a:t>
            </a:r>
            <a:r>
              <a:rPr lang="ru-RU" dirty="0"/>
              <a:t>производственного оборудования </a:t>
            </a:r>
            <a:r>
              <a:rPr lang="ru-RU" dirty="0" smtClean="0"/>
              <a:t>образовательных организаций</a:t>
            </a:r>
            <a:endParaRPr lang="ru-RU" dirty="0"/>
          </a:p>
          <a:p>
            <a:r>
              <a:rPr lang="ru-RU" dirty="0" smtClean="0"/>
              <a:t> независимая система </a:t>
            </a:r>
            <a:r>
              <a:rPr lang="ru-RU" dirty="0"/>
              <a:t>оценки качества </a:t>
            </a:r>
            <a:r>
              <a:rPr lang="ru-RU" dirty="0" smtClean="0"/>
              <a:t>образования</a:t>
            </a:r>
            <a:endParaRPr lang="ru-RU" dirty="0"/>
          </a:p>
          <a:p>
            <a:r>
              <a:rPr lang="ru-RU" dirty="0" smtClean="0"/>
              <a:t> корректировка </a:t>
            </a:r>
            <a:r>
              <a:rPr lang="ru-RU" dirty="0"/>
              <a:t>профессиональных образовательных </a:t>
            </a:r>
            <a:r>
              <a:rPr lang="ru-RU" dirty="0" smtClean="0"/>
              <a:t>программ</a:t>
            </a:r>
            <a:endParaRPr lang="ru-RU" dirty="0"/>
          </a:p>
          <a:p>
            <a:r>
              <a:rPr lang="ru-RU" dirty="0" smtClean="0"/>
              <a:t> выявление </a:t>
            </a:r>
            <a:r>
              <a:rPr lang="ru-RU" dirty="0"/>
              <a:t>лучших представителей </a:t>
            </a:r>
            <a:r>
              <a:rPr lang="ru-RU" dirty="0" smtClean="0"/>
              <a:t>профессии</a:t>
            </a:r>
            <a:endParaRPr lang="ru-RU" dirty="0"/>
          </a:p>
          <a:p>
            <a:r>
              <a:rPr lang="ru-RU" dirty="0" smtClean="0"/>
              <a:t> привлечение </a:t>
            </a:r>
            <a:r>
              <a:rPr lang="ru-RU" dirty="0"/>
              <a:t>бизнес – </a:t>
            </a:r>
            <a:r>
              <a:rPr lang="ru-RU" dirty="0" smtClean="0"/>
              <a:t>партнеров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320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К</a:t>
            </a:r>
            <a:r>
              <a:rPr lang="ru-RU" sz="3200" b="1" dirty="0" smtClean="0"/>
              <a:t>омпетенция </a:t>
            </a:r>
            <a:r>
              <a:rPr lang="ru-RU" sz="3200" b="1" dirty="0"/>
              <a:t>«Дошкольное воспитание</a:t>
            </a:r>
            <a:r>
              <a:rPr lang="ru-RU" sz="3200" b="1" dirty="0" smtClean="0"/>
              <a:t>»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b="1" dirty="0"/>
              <a:t>(воспитатель детей дошкольного возраста)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000" dirty="0" smtClean="0"/>
              <a:t>						Специальности СПО:</a:t>
            </a:r>
          </a:p>
          <a:p>
            <a:pPr marL="0" indent="0">
              <a:buNone/>
            </a:pPr>
            <a:r>
              <a:rPr lang="ru-RU" sz="3000" dirty="0" smtClean="0"/>
              <a:t> «Дошкольное образование»</a:t>
            </a:r>
          </a:p>
          <a:p>
            <a:pPr marL="0" indent="0">
              <a:buNone/>
            </a:pPr>
            <a:r>
              <a:rPr lang="ru-RU" sz="3000" dirty="0" smtClean="0"/>
              <a:t> «Специальное дошкольное образование»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000" dirty="0" smtClean="0"/>
              <a:t>			Объекты </a:t>
            </a:r>
            <a:r>
              <a:rPr lang="ru-RU" sz="3000" dirty="0"/>
              <a:t>профессиональной </a:t>
            </a:r>
            <a:r>
              <a:rPr lang="ru-RU" sz="3000" dirty="0" smtClean="0"/>
              <a:t>деятельности:</a:t>
            </a:r>
          </a:p>
          <a:p>
            <a:pPr>
              <a:buFontTx/>
              <a:buChar char="-"/>
            </a:pPr>
            <a:r>
              <a:rPr lang="ru-RU" sz="3000" dirty="0" smtClean="0"/>
              <a:t>процесс </a:t>
            </a:r>
            <a:r>
              <a:rPr lang="ru-RU" sz="3000" dirty="0"/>
              <a:t>воспитания и обучения детей дошкольного </a:t>
            </a:r>
            <a:r>
              <a:rPr lang="ru-RU" sz="3000" dirty="0" smtClean="0"/>
              <a:t>возраста </a:t>
            </a:r>
          </a:p>
          <a:p>
            <a:pPr>
              <a:buFontTx/>
              <a:buChar char="-"/>
            </a:pPr>
            <a:r>
              <a:rPr lang="ru-RU" sz="3000" dirty="0" smtClean="0"/>
              <a:t>процесс </a:t>
            </a:r>
            <a:r>
              <a:rPr lang="ru-RU" sz="3000" dirty="0"/>
              <a:t>взаимодействия с родителями воспитанников и сотрудниками дошкольных образовательных </a:t>
            </a:r>
            <a:r>
              <a:rPr lang="ru-RU" sz="3000" dirty="0" smtClean="0"/>
              <a:t>организаций</a:t>
            </a:r>
          </a:p>
          <a:p>
            <a:pPr>
              <a:buFontTx/>
              <a:buChar char="-"/>
            </a:pPr>
            <a:r>
              <a:rPr lang="ru-RU" sz="3000" dirty="0" smtClean="0"/>
              <a:t> </a:t>
            </a:r>
            <a:r>
              <a:rPr lang="ru-RU" sz="3000" dirty="0"/>
              <a:t>методическое обеспечение образовательного процесса </a:t>
            </a:r>
            <a:endParaRPr lang="ru-RU" sz="3000" dirty="0" smtClean="0"/>
          </a:p>
          <a:p>
            <a:pPr>
              <a:buFontTx/>
              <a:buChar char="-"/>
            </a:pPr>
            <a:r>
              <a:rPr lang="ru-RU" sz="3000" dirty="0" smtClean="0"/>
              <a:t>организация </a:t>
            </a:r>
            <a:r>
              <a:rPr lang="ru-RU" sz="3000" dirty="0"/>
              <a:t>инновационной </a:t>
            </a:r>
            <a:r>
              <a:rPr lang="ru-RU" sz="3000" dirty="0" smtClean="0"/>
              <a:t>профессиональной деятельности</a:t>
            </a:r>
            <a:endParaRPr lang="ru-RU" sz="3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343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Конкурсные задания </a:t>
            </a:r>
            <a:br>
              <a:rPr lang="ru-RU" sz="3200" dirty="0" smtClean="0"/>
            </a:br>
            <a:r>
              <a:rPr lang="ru-RU" sz="3200" dirty="0" smtClean="0"/>
              <a:t>по компетенции «Дошкольное воспитание»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5856842"/>
              </p:ext>
            </p:extLst>
          </p:nvPr>
        </p:nvGraphicFramePr>
        <p:xfrm>
          <a:off x="838200" y="1825625"/>
          <a:ext cx="1099521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606"/>
                <a:gridCol w="549760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2015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2016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Инсценировка с элементами театрализации сказок (народов мира или литературных сказок) для детей дошкольного возраста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Декоративно-прикладное искусство. Создание образца декоративной росписи для демонстрации в совместной организованной деятельности воспитателя с детьми по рисованию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Объемная аппликация. Совместная деятельность воспитателя с детьми дошкольного возраста вне занятий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Проведение подвижной игры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Театрализованная деятельность. Представление театра кукол по сказкам народов мира в соответствии с требованиями ФГОС</a:t>
                      </a:r>
                    </a:p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Декоративно-прикладное искусство. Создание образца декоративной росписи для демонстрации в совместной организованной деятельности воспитателя с детьми</a:t>
                      </a:r>
                    </a:p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Пластилинография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Изготовление поделки в технике рисования пластилином на разных поверхностях</a:t>
                      </a:r>
                    </a:p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Самопрезентация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Собеседование экспертов с участником конкурса</a:t>
                      </a:r>
                    </a:p>
                    <a:p>
                      <a:pPr lvl="0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933098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876</Words>
  <Application>Microsoft Office PowerPoint</Application>
  <PresentationFormat>Произвольный</PresentationFormat>
  <Paragraphs>117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Индивидуализация профессиональной подготовки как фактор социального развития студентов  </vt:lpstr>
      <vt:lpstr>Индивидуализация </vt:lpstr>
      <vt:lpstr>Содержание индивидуализации</vt:lpstr>
      <vt:lpstr>Условия индивидуализации</vt:lpstr>
      <vt:lpstr>Результаты индивидуализации</vt:lpstr>
      <vt:lpstr>Направления образовательного процесса, способствующие индивидуализации профессиональной подготовки</vt:lpstr>
      <vt:lpstr> Задачи проведения чемпионатов WorldSkills Russia </vt:lpstr>
      <vt:lpstr>Компетенция «Дошкольное воспитание»  (воспитатель детей дошкольного возраста) </vt:lpstr>
      <vt:lpstr>Конкурсные задания  по компетенции «Дошкольное воспитание»</vt:lpstr>
      <vt:lpstr>Конкурсные задания  по компетенции «Дошкольное воспитание»</vt:lpstr>
      <vt:lpstr>Опыт участия в мероприятиях WorldSkills Russia  по компетенции «Дошкольное воспитание»</vt:lpstr>
      <vt:lpstr>Результаты участия в мероприятиях WorldSkills по компетенции «Дошкольное воспитание» </vt:lpstr>
      <vt:lpstr>Обновление содержания образовательной программы</vt:lpstr>
      <vt:lpstr>Примерная основная образовательная программа по профессии среднего профессионального образования 44.02.01 «Дошкольное образование», составленная в соответствии с требованиями WorldSkills Russia</vt:lpstr>
      <vt:lpstr>Ближайшие перспективы: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стандартов WorldSkills в подготовку специалистов  по направлению «Дошкольное образование»</dc:title>
  <dc:creator>Колесова Надежда</dc:creator>
  <cp:lastModifiedBy>Воспитатель</cp:lastModifiedBy>
  <cp:revision>18</cp:revision>
  <cp:lastPrinted>2015-12-03T06:37:12Z</cp:lastPrinted>
  <dcterms:created xsi:type="dcterms:W3CDTF">2015-12-02T05:06:06Z</dcterms:created>
  <dcterms:modified xsi:type="dcterms:W3CDTF">2015-12-16T04:54:37Z</dcterms:modified>
</cp:coreProperties>
</file>