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678"/>
    <a:srgbClr val="31849B"/>
    <a:srgbClr val="A7D6E3"/>
    <a:srgbClr val="87C7D9"/>
    <a:srgbClr val="8A0000"/>
    <a:srgbClr val="FF8B8B"/>
    <a:srgbClr val="B07BD7"/>
    <a:srgbClr val="D1B2E8"/>
    <a:srgbClr val="C39B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bg1">
                <a:lumMod val="65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7355160" cy="221825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3184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Возможности разработки </a:t>
            </a:r>
            <a:br>
              <a:rPr lang="ru-RU" sz="2800" b="1" dirty="0" smtClean="0">
                <a:solidFill>
                  <a:srgbClr val="3184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3184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дополнительных общеобразовательных программ </a:t>
            </a:r>
            <a:br>
              <a:rPr lang="ru-RU" sz="2800" b="1" dirty="0" smtClean="0">
                <a:solidFill>
                  <a:srgbClr val="3184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3184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по подготовке к чемпионату </a:t>
            </a:r>
            <a:r>
              <a:rPr lang="ru-RU" sz="2800" b="1" dirty="0" err="1" smtClean="0">
                <a:solidFill>
                  <a:srgbClr val="3184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World</a:t>
            </a:r>
            <a:r>
              <a:rPr lang="ru-RU" sz="2800" b="1" dirty="0" smtClean="0">
                <a:solidFill>
                  <a:srgbClr val="3184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3184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Skills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040" y="4365104"/>
            <a:ext cx="3744416" cy="2088232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rgbClr val="26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Короткова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26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Наталья Владимировна,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rgbClr val="26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заведующий отделом по инновационной деятельности ГПОАУ ЯО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rgbClr val="26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Ярославского педагогического колледжа</a:t>
            </a:r>
            <a:endParaRPr lang="ru-RU" sz="1400" b="1" dirty="0">
              <a:solidFill>
                <a:srgbClr val="2666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03648" y="1268760"/>
          <a:ext cx="7211144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34"/>
                <a:gridCol w="4416764"/>
                <a:gridCol w="1135739"/>
                <a:gridCol w="108170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критерия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Результат критерия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Отмена критерия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Объективные критерии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 выполнения работ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Да(5)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спецодежды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Да (5)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Произвел разметку повреждения на панели двери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Да (5)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Пользовался игольчатым шаблоном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Да (5)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Правильно выбрал инструмент для зачистки повреждения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Да (5)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Выполнил зачистку поврежденного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места …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Да (5)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Субъективные критерии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Поверхность после ремонта не имеет задоров и заусенцев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Поверхность после ремонта не имеет рваных трещин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Поверхность не имеет провалов  глубиной более 1 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Поверхность не имеет выпуклостей по высоте более 1мм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348626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Измеритель для работы №1</a:t>
            </a:r>
            <a:br>
              <a:rPr lang="ru-RU" sz="20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«Рихтовка наружной панели двери ВАЗ2110»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840760" cy="724942"/>
          </a:xfrm>
        </p:spPr>
        <p:txBody>
          <a:bodyPr/>
          <a:lstStyle/>
          <a:p>
            <a:r>
              <a:rPr lang="ru-RU" sz="20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Оценочный лист</a:t>
            </a:r>
            <a:br>
              <a:rPr lang="ru-RU" sz="20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 smtClean="0">
              <a:solidFill>
                <a:srgbClr val="31849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9632" y="912316"/>
          <a:ext cx="756084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184576"/>
                <a:gridCol w="144016"/>
                <a:gridCol w="864096"/>
                <a:gridCol w="864096"/>
              </a:tblGrid>
              <a:tr h="354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критерия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Результат критерия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Отмена критерия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71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Объективные критерии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 выполнения работ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Наличие спец. одежды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Произвел разметку поврежденного крыла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Разметил места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распилов…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Выполнил зачистку поврежденного места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Обработал свариваемые детали токопроводящим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грунтом…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Выполнил сварку сплошного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шва…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26571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Субъективные критерии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Поверхность после ремонта не имеет задоров и заусенцев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Сопрягаемые детали, установленные на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электрозаклепки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, не имеют деформации более чем на 1 мм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Электрозаклепки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имеют полное заполнение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54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Нет сквозного прожигания металла в местах установки на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электрозаклепки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974269">
                <a:tc gridSpan="5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Заключение 		________________________________________________________________________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Дата____________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	                                			_________________  </a:t>
                      </a:r>
                    </a:p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					                                                                                     (подпись педагога)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475656" y="636077"/>
            <a:ext cx="7056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ФИО обучающегося ________________________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772816"/>
            <a:ext cx="6912768" cy="1944215"/>
          </a:xfrm>
        </p:spPr>
        <p:txBody>
          <a:bodyPr/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264696" cy="634082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Компетенции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908721"/>
            <a:ext cx="5832648" cy="39604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Кузовной ремонт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Выпечка хлебобулочных изделий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Технология моды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Ювелирное дело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Прикладная эстетика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Парикмахерское искусство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Флористика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Столярное дело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Кондитерское дело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Дошкольное воспитание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Ярпк-2\Desktop\wsr фото\4546_w800_h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376264" cy="1586156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  <p:pic>
        <p:nvPicPr>
          <p:cNvPr id="5" name="Picture 6" descr="C:\Users\Ярпк-2\Desktop\wsr фото\4544_w800_h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293096"/>
            <a:ext cx="2054040" cy="2003941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  <p:pic>
        <p:nvPicPr>
          <p:cNvPr id="6" name="Picture 5" descr="C:\Users\Ярпк-2\Desktop\wsr фото\4537_w800_h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204864"/>
            <a:ext cx="2520280" cy="1890210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  <p:pic>
        <p:nvPicPr>
          <p:cNvPr id="7" name="Picture 8" descr="C:\Users\Ярпк-2\Desktop\wsr фото\4984_w800_h6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365104"/>
            <a:ext cx="2696929" cy="1800200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Компетенция </a:t>
            </a:r>
            <a:b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«Выпечка хлебобулочных изделий»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340769"/>
            <a:ext cx="7283152" cy="4032448"/>
          </a:xfrm>
        </p:spPr>
        <p:txBody>
          <a:bodyPr/>
          <a:lstStyle/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рационально организовывать рабочее место</a:t>
            </a: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проводить подготовку сырья (материалов)</a:t>
            </a: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использовать нормативную и справочную литературу</a:t>
            </a: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соблюдать правила охраны труда и техники безопасности в процессе работы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готовить различные виды теста (дрожжевое, сладкое дрожжевое, пряничное)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формовать различные виды хлебов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формовать различные виды булочных и сдобных изделий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проводить отделку поверхности тестовых заготовок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регулировать параметры и продолжительность выпечки хлебобулочных и мучных кондитерских изделий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определять готовность тестовых заготовок к выпечке</a:t>
            </a: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устранять причины дефектов, возникшие в ходе технологического процесса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128792" cy="86895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Цель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600201"/>
            <a:ext cx="7211144" cy="319695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способствовать расширению общих и профессиональных компетенций обучающихся, в соответствии с требованиями к уровню квалификации и спецификации профессиональных качеств участника чемпионата по стандартам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Russia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компетенции «…».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124744"/>
          <a:ext cx="7355158" cy="511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42"/>
                <a:gridCol w="4226958"/>
                <a:gridCol w="831533"/>
                <a:gridCol w="831533"/>
                <a:gridCol w="772192"/>
              </a:tblGrid>
              <a:tr h="5747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разделов, модулей</a:t>
                      </a: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часов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02005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</a:tr>
              <a:tr h="65339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Введение.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Правила организации чемпионатов по стандартам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WorldSkills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Russia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режим работы на конкурсных площадках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15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1.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Современные косметологические  аппаратные методики в работе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косметика-эстетиста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соответствии со стандартами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WorldSkills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Russia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819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2.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Современные методики в проведении процедур маникюра и педикюра в соответствии со стандартами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WorldSkills Russia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15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3.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Современные методики в проведении процедур по коррекции тела в соответствии со стандартами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WorldSkills Russia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1925" algn="l"/>
                          <a:tab pos="351155" algn="ctr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	9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819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4.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Самопрезентация. Публичное выступление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15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</a:tabLs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80728"/>
            <a:ext cx="7427168" cy="4713387"/>
          </a:xfrm>
        </p:spPr>
        <p:txBody>
          <a:bodyPr wrap="square"/>
          <a:lstStyle/>
          <a:p>
            <a:pPr>
              <a:spcBef>
                <a:spcPts val="0"/>
              </a:spcBef>
              <a:buNone/>
            </a:pPr>
            <a:r>
              <a:rPr lang="ru-RU" sz="1400" b="1" kern="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kern="0" dirty="0" smtClean="0">
                <a:latin typeface="Times New Roman" pitchFamily="18" charset="0"/>
                <a:cs typeface="Times New Roman" pitchFamily="18" charset="0"/>
              </a:rPr>
              <a:t>Теория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Правила организации чемпионатов по стандартам </a:t>
            </a:r>
            <a:r>
              <a:rPr lang="en-US" sz="1400" kern="0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en-US" sz="1400" kern="0" dirty="0" smtClean="0">
                <a:latin typeface="Times New Roman" pitchFamily="18" charset="0"/>
                <a:cs typeface="Times New Roman" pitchFamily="18" charset="0"/>
              </a:rPr>
              <a:t> Russia</a:t>
            </a: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и режим работы на конкурсных площадках. Движение </a:t>
            </a:r>
            <a:r>
              <a:rPr lang="en-US" sz="1400" kern="0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en-US" sz="1400" kern="0" dirty="0" smtClean="0">
                <a:latin typeface="Times New Roman" pitchFamily="18" charset="0"/>
                <a:cs typeface="Times New Roman" pitchFamily="18" charset="0"/>
              </a:rPr>
              <a:t> International</a:t>
            </a: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, его задачи. Чемпионаты </a:t>
            </a:r>
            <a:r>
              <a:rPr lang="en-US" sz="1400" kern="0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en-US" sz="1400" kern="0" dirty="0" smtClean="0">
                <a:latin typeface="Times New Roman" pitchFamily="18" charset="0"/>
                <a:cs typeface="Times New Roman" pitchFamily="18" charset="0"/>
              </a:rPr>
              <a:t> Russia</a:t>
            </a: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. Правила проведения. Кодекс этики участников чемпионатов. Уровни чемпионатов. Правила работы на конкурсной площадке. Критерии оценивания конкурсных заданий.  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b="1" kern="0" dirty="0" smtClean="0">
                <a:latin typeface="Times New Roman" pitchFamily="18" charset="0"/>
                <a:cs typeface="Times New Roman" pitchFamily="18" charset="0"/>
              </a:rPr>
              <a:t>Модуль 1. Современные косметологические аппаратные методики в работе </a:t>
            </a:r>
            <a:r>
              <a:rPr lang="ru-RU" sz="1400" b="1" kern="0" dirty="0" err="1" smtClean="0">
                <a:latin typeface="Times New Roman" pitchFamily="18" charset="0"/>
                <a:cs typeface="Times New Roman" pitchFamily="18" charset="0"/>
              </a:rPr>
              <a:t>косметика-эстетиста</a:t>
            </a:r>
            <a:r>
              <a:rPr lang="ru-RU" sz="1400" b="1" kern="0" dirty="0" smtClean="0">
                <a:latin typeface="Times New Roman" pitchFamily="18" charset="0"/>
                <a:cs typeface="Times New Roman" pitchFamily="18" charset="0"/>
              </a:rPr>
              <a:t> в соответствии со стандартами </a:t>
            </a:r>
            <a:r>
              <a:rPr lang="en-US" sz="1400" b="1" kern="0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en-US" sz="1400" b="1" kern="0" dirty="0" smtClean="0">
                <a:latin typeface="Times New Roman" pitchFamily="18" charset="0"/>
                <a:cs typeface="Times New Roman" pitchFamily="18" charset="0"/>
              </a:rPr>
              <a:t> Russia</a:t>
            </a:r>
            <a:endParaRPr lang="ru-RU" sz="14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400" i="1" kern="0" dirty="0" smtClean="0">
                <a:latin typeface="Times New Roman" pitchFamily="18" charset="0"/>
                <a:cs typeface="Times New Roman" pitchFamily="18" charset="0"/>
              </a:rPr>
              <a:t>Теория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Общая характеристика современных аппаратных методик, применяемых при уходе за лицом. Особенности работы с </a:t>
            </a:r>
            <a:r>
              <a:rPr lang="ru-RU" sz="1400" kern="0" dirty="0" err="1" smtClean="0">
                <a:latin typeface="Times New Roman" pitchFamily="18" charset="0"/>
                <a:cs typeface="Times New Roman" pitchFamily="18" charset="0"/>
              </a:rPr>
              <a:t>брашингом</a:t>
            </a: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и аппаратом  </a:t>
            </a:r>
            <a:r>
              <a:rPr lang="ru-RU" sz="1400" kern="0" dirty="0" err="1" smtClean="0">
                <a:latin typeface="Times New Roman" pitchFamily="18" charset="0"/>
                <a:cs typeface="Times New Roman" pitchFamily="18" charset="0"/>
              </a:rPr>
              <a:t>Дарсонваля</a:t>
            </a: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. Технология проведения процедур </a:t>
            </a:r>
            <a:r>
              <a:rPr lang="ru-RU" sz="1400" kern="0" dirty="0" err="1" smtClean="0">
                <a:latin typeface="Times New Roman" pitchFamily="18" charset="0"/>
                <a:cs typeface="Times New Roman" pitchFamily="18" charset="0"/>
              </a:rPr>
              <a:t>УЗ-пилинга</a:t>
            </a: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kern="0" dirty="0" err="1" smtClean="0">
                <a:latin typeface="Times New Roman" pitchFamily="18" charset="0"/>
                <a:cs typeface="Times New Roman" pitchFamily="18" charset="0"/>
              </a:rPr>
              <a:t>ультрафонофореза</a:t>
            </a: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. Техника безопасности.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kern="0" dirty="0" smtClean="0">
                <a:latin typeface="Times New Roman" pitchFamily="18" charset="0"/>
                <a:cs typeface="Times New Roman" pitchFamily="18" charset="0"/>
              </a:rPr>
              <a:t>Практика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Знакомство с  современной косметологической аппаратурой. Освоение приемов работы с аппаратными методиками. Разработка протоколов процедур ухода за лицом с использованием аппаратных методик.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619672" y="476672"/>
            <a:ext cx="5904656" cy="7920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49B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Пример оформления содержания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31849B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365504" cy="562074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Материально-техническое обеспечение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75656" y="1196752"/>
            <a:ext cx="721114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Кузовной ремонт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Помещение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общей площадью 300 кв. метров, соответствующее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Освещенность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помещения не менее 120 лк.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Инструменты: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кисти малярные для нанесения шовных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герметиков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рубанок под наждачную бумагу, набор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рихтовочных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молотков с оправками, дрель, рубанок жестянщика и др. 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Расходные материалы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соответствии с количеством обучающихся: двери автомобилей, кузов автомобиля, капот автомобиля, сменные элементы  на панели и кузов автомобиля и др.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Специальная одежда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(комбинезон), сварочные перчатки, перчатки для выполнения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рихтовочных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монтажных работ, защитные очки, маска сварщика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автозатемнением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Материально-техническое обеспечение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75656" y="836712"/>
            <a:ext cx="7211144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стапель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верстаки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механические подъемники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компрессорная установка </a:t>
            </a:r>
          </a:p>
          <a:p>
            <a:pPr marL="0" indent="0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сварочный полуавтомат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аппарат для точечной сварки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отрезная машинка  угловая 125, отрезная угловая машинка 110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торцевая отрезная машинка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пневмо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растяжки гидравлические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баллон СО2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стойка универсальная под съемные панели автомобиля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соединительные шланги </a:t>
            </a:r>
          </a:p>
          <a:p>
            <a:pPr marL="0" indent="0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пневмо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пистолет для нанесения шовных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герметиков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вибро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шлифовальная машина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пневмо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удалением пыли и грязи </a:t>
            </a:r>
          </a:p>
          <a:p>
            <a:pPr marL="0" indent="0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шлифмашина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угловая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Перечень проверочных работ</a:t>
            </a:r>
            <a:br>
              <a:rPr lang="ru-RU" sz="2800" b="1" dirty="0" smtClean="0">
                <a:solidFill>
                  <a:srgbClr val="31849B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 smtClean="0">
              <a:solidFill>
                <a:srgbClr val="31849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124744"/>
          <a:ext cx="7427168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368152"/>
                <a:gridCol w="1152128"/>
                <a:gridCol w="4330824"/>
              </a:tblGrid>
              <a:tr h="818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 для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выполнения работы (ч.)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68580" marR="68580" marT="0" marB="0"/>
                </a:tc>
              </a:tr>
              <a:tr h="1112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Рихтовка наружной панели двери ВАЗ2110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Работы выполняются при помощи набора жестянщика,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споттера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зачистной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машинки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82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Частичная замена переднего лонжерона ВАЗ 2170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выполняется при помощи дрели со сверлом для удаления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электрозаклепок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отрезной машинки, сварочного аппарата полуавтоматического типа. Сварные детали должны быть обработаны токопроводящим грунтом</a:t>
                      </a:r>
                    </a:p>
                  </a:txBody>
                  <a:tcPr marL="68580" marR="68580" marT="0" marB="0"/>
                </a:tc>
              </a:tr>
              <a:tr h="1482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Замена наружной панели (крыло)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выполняется при помощи дрели со сверлом для удаления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электрозаклепок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отрезной машинки, сварочного аппарата полуавтоматического типа. Сварные детали должны быть обработаны токопроводящим грунтом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771</Words>
  <Application>Microsoft Office PowerPoint</Application>
  <PresentationFormat>Экран (4:3)</PresentationFormat>
  <Paragraphs>191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Возможности разработки  дополнительных общеобразовательных программ  по подготовке к чемпионату World Skills </vt:lpstr>
      <vt:lpstr>Компетенции</vt:lpstr>
      <vt:lpstr>Компетенция  «Выпечка хлебобулочных изделий»</vt:lpstr>
      <vt:lpstr>Цель </vt:lpstr>
      <vt:lpstr>Слайд 5</vt:lpstr>
      <vt:lpstr>Слайд 6</vt:lpstr>
      <vt:lpstr>Материально-техническое обеспечение</vt:lpstr>
      <vt:lpstr>Материально-техническое обеспечение</vt:lpstr>
      <vt:lpstr>Перечень проверочных работ </vt:lpstr>
      <vt:lpstr>Измеритель для работы №1  «Рихтовка наружной панели двери ВАЗ2110»</vt:lpstr>
      <vt:lpstr>Оценочный лист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Ярпк-2</cp:lastModifiedBy>
  <cp:revision>47</cp:revision>
  <dcterms:created xsi:type="dcterms:W3CDTF">2014-11-07T17:01:55Z</dcterms:created>
  <dcterms:modified xsi:type="dcterms:W3CDTF">2016-05-23T04:57:15Z</dcterms:modified>
</cp:coreProperties>
</file>