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5" r:id="rId4"/>
    <p:sldId id="260" r:id="rId5"/>
    <p:sldId id="261" r:id="rId6"/>
    <p:sldId id="263" r:id="rId7"/>
    <p:sldId id="264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544" y="-9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boombob.ru/img/picture/Jun/25/21d4ec1edffd9d3be47ee285f2ed35c2/3.jpg"/>
          <p:cNvPicPr>
            <a:picLocks noChangeAspect="1" noChangeArrowheads="1"/>
          </p:cNvPicPr>
          <p:nvPr/>
        </p:nvPicPr>
        <p:blipFill>
          <a:blip r:embed="rId2">
            <a:lum bright="2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00562" y="4000504"/>
            <a:ext cx="43412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>
                  <a:solidFill>
                    <a:sysClr val="windowText" lastClr="000000"/>
                  </a:solidFill>
                </a:ln>
                <a:solidFill>
                  <a:srgbClr val="990033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ШИРОКАЯ</a:t>
            </a:r>
            <a:endParaRPr lang="ru-RU" sz="7200" b="1" cap="none" spc="0" dirty="0">
              <a:ln w="11430">
                <a:solidFill>
                  <a:sysClr val="windowText" lastClr="000000"/>
                </a:solidFill>
              </a:ln>
              <a:solidFill>
                <a:srgbClr val="990033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414" y="214290"/>
            <a:ext cx="705718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Государственное  профессиональное образовательное учреждение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Ярославской области</a:t>
            </a: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Гаврилов-Ямский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политехнический колледж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1643050"/>
            <a:ext cx="298383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Авторы проекта: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Полетаева Кристина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Коновалов Евгений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Власов Руслан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Белова Алёна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Лихобабин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Александр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pic>
        <p:nvPicPr>
          <p:cNvPr id="3076" name="Picture 4" descr="C:\Documents and Settings\Admin\Рабочий стол\проект\p00002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00042"/>
            <a:ext cx="7429552" cy="4953035"/>
          </a:xfrm>
          <a:prstGeom prst="rect">
            <a:avLst/>
          </a:prstGeom>
          <a:noFill/>
        </p:spPr>
      </p:pic>
      <p:pic>
        <p:nvPicPr>
          <p:cNvPr id="7" name="Рисунок 6" descr="C:\Documents and Settings\Admin\Рабочий стол\проект\p0000249.jpg"/>
          <p:cNvPicPr/>
          <p:nvPr/>
        </p:nvPicPr>
        <p:blipFill>
          <a:blip r:embed="rId4" cstate="print"/>
          <a:srcRect l="25377" t="27330" r="28709" b="7425"/>
          <a:stretch>
            <a:fillRect/>
          </a:stretch>
        </p:blipFill>
        <p:spPr bwMode="auto">
          <a:xfrm>
            <a:off x="6143636" y="4000504"/>
            <a:ext cx="2724150" cy="2576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785786" y="357166"/>
            <a:ext cx="7500990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marR="0" lvl="2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Масленичный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хоровод  «Провожаем зиму, встречаем весну»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857620" y="6143644"/>
            <a:ext cx="2571768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marR="0" lvl="2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Чучело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Масленицы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57158" y="214290"/>
            <a:ext cx="8501122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Название проекта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«Широкая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Масленица»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  проекта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приобщение  студентов и воспитанников детского сада к русской культуре, традициям русского народа;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– этапы – способы решения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возрождать русские народные традиции, обряды, обычаи, промыслы;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привлекать  воспитанников и студентов к активному участию в празднике;</a:t>
            </a:r>
            <a:b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создать условия  для раскрытия творческих способностей у детей, подростков и молодежи;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укреплять связи между поколениями;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воспитывать чувства патриотизма и любви к родному краю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продолжать взаимодействовать с местными СМИ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14282" y="428604"/>
            <a:ext cx="8643998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Проблемная ситуация: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Данный проект является социальным и имеет общественную значимость в связи с тем, что осуществляется выход на широкие массы населения, не имеет возрастных ограничений, осуществляется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деятельность, проект не требует больших финансовых затрат и осуществляется при участии коллективов ГПОУ ЯО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Гаврилов-Ямский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политехнический колледж, МДОУ детский сад № 1, и всех воспитанников  и студентов вышеуказанных учреждений.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ГПОУ ЯО </a:t>
            </a:r>
            <a:r>
              <a:rPr kumimoji="0" lang="ru-RU" sz="2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Гаврилов-Ямский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политехнический колледж, МДОУ детский сад № 1 расположен в отдалении от центра города, следовательно, важно поддерживать отношения между учреждениями, так как воспитанники детского сада – потенциальные студенты в будущем.  Анализируя ситуацию, перед нами возникла проблема.</a:t>
            </a:r>
            <a:endParaRPr lang="ru-RU" sz="22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Проблема проекта: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низкий уровень вовлеченности  студентов и воспитанников в празднование народного гуляния «Широкая Масленица», отсутствие поблизости учреждений для досуга; вовлечение студентов в организацию досуга.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85720" y="428604"/>
            <a:ext cx="857256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914400" algn="l"/>
              </a:tabLst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краткосрочный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так как рассчитан на организацию деятельности студентов и воспитанников в период с 29. 02. 2016 по 15. 03. 2016 в преддверии Масленичной недели, которая совпадает с неделей профессионального мастерства профессии «Повар, кондитер».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9144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Подготовительный этап: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Информационный блок (объявления,  освещение о мероприятии в СМИ)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Организационные собрания рабочей группы;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сценария;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Распределение обязанностей во время праздника;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Разработка инструктажа по технике безопасности во время праздника;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914400" marR="0" lvl="1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arenR"/>
              <a:tabLst>
                <a:tab pos="9144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Совместная работа с МДОУ детский сад № 1,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Гаврилов-Ямским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телевидением.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285720" y="214290"/>
            <a:ext cx="864399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Основной (практический) этап: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мастер-класса по изготовлению куклы «Домашняя Масленица»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Экскурсия по колледжу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Знакомство с профессиями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Выпечка блинов воспитанниками детского сада совместно со студентами колледжа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Оформление стола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Дегустация блинов воспитанниками детского сада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Проведение конкурса среди желающих (студенты, коллектив колледжа, родители детей детского сада № 1) на «Самый вкусный блин»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Создание дегустационной комиссии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Дегустация блинов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Гулянье на территории колледжа (игры, забавы, хороводы)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Сжигание чучела Масленицы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Награждение лучших студентов по профессии «Повар, кондитер» и победителей конкурса на «Самый вкусный блин»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          Заключительный этап.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Освещение о результатах проекта в СМИ, на сайте образовательной организации;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Конференция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85720" y="0"/>
            <a:ext cx="8501122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Ожидаемые результаты: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возрождение русских народных традиций, обрядов и обычаев, промыслов;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практическое участие воспитанников и студентов в празднике,  проявление их личной инициативы в организации общественных мероприятий;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условий для раскрытия творческих способностей у детей, подростков и молодежи;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укрепление связи между поколениями;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воспитание чувства патриотизма и любви к родному краю.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Перспективы проекта.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Ежегодная организация и проведение народного праздника «Широкая Масленица».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Включение учащихся школ города в организацию и проведение народного гуляния «Широкая масленица»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Привлечение специалистов МУК ЦНТ к участию в празднике.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4" cy="6890344"/>
          </a:xfrm>
          <a:prstGeom prst="rect">
            <a:avLst/>
          </a:prstGeom>
          <a:noFill/>
        </p:spPr>
      </p:pic>
      <p:pic>
        <p:nvPicPr>
          <p:cNvPr id="21506" name="Picture 2" descr="C:\Documents and Settings\Admin\Рабочий стол\проект\p0000030.jpg"/>
          <p:cNvPicPr>
            <a:picLocks noChangeAspect="1" noChangeArrowheads="1"/>
          </p:cNvPicPr>
          <p:nvPr/>
        </p:nvPicPr>
        <p:blipFill>
          <a:blip r:embed="rId3" cstate="print"/>
          <a:srcRect t="9615" r="7692"/>
          <a:stretch>
            <a:fillRect/>
          </a:stretch>
        </p:blipFill>
        <p:spPr bwMode="auto">
          <a:xfrm>
            <a:off x="357158" y="0"/>
            <a:ext cx="4924626" cy="3214686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285720" y="0"/>
            <a:ext cx="528638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marR="0" lvl="2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2573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Мастер-класс «Изготовление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обереговой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куклы «Домашняя Масленица»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C:\Documents and Settings\Admin\Рабочий стол\проект\p0000037.jpg"/>
          <p:cNvPicPr/>
          <p:nvPr/>
        </p:nvPicPr>
        <p:blipFill>
          <a:blip r:embed="rId4" cstate="print"/>
          <a:srcRect l="3687" t="14114" r="14531" b="9823"/>
          <a:stretch>
            <a:fillRect/>
          </a:stretch>
        </p:blipFill>
        <p:spPr bwMode="auto">
          <a:xfrm>
            <a:off x="928662" y="3429000"/>
            <a:ext cx="4643470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5072066" y="5929330"/>
            <a:ext cx="2071702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2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Выпечка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чаепития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C:\Documents and Settings\Admin\Рабочий стол\проект\p0000069.jpg"/>
          <p:cNvPicPr>
            <a:picLocks noChangeAspect="1" noChangeArrowheads="1"/>
          </p:cNvPicPr>
          <p:nvPr/>
        </p:nvPicPr>
        <p:blipFill>
          <a:blip r:embed="rId5" cstate="print"/>
          <a:srcRect t="10870" r="13043"/>
          <a:stretch>
            <a:fillRect/>
          </a:stretch>
        </p:blipFill>
        <p:spPr bwMode="auto">
          <a:xfrm>
            <a:off x="4857720" y="2000240"/>
            <a:ext cx="4286280" cy="2928958"/>
          </a:xfrm>
          <a:prstGeom prst="rect">
            <a:avLst/>
          </a:prstGeom>
          <a:noFill/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286512" y="1428736"/>
            <a:ext cx="2143140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54013" marR="0" lvl="2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Экскурсия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54013" marR="0" lvl="2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колледжу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9034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214290"/>
            <a:ext cx="1598515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Подготовка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 Масленице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Documents and Settings\Admin\Рабочий стол\проект\p0000003.jpg"/>
          <p:cNvPicPr>
            <a:picLocks noChangeAspect="1" noChangeArrowheads="1"/>
          </p:cNvPicPr>
          <p:nvPr/>
        </p:nvPicPr>
        <p:blipFill>
          <a:blip r:embed="rId3" cstate="print"/>
          <a:srcRect l="5848" t="19493" b="12279"/>
          <a:stretch>
            <a:fillRect/>
          </a:stretch>
        </p:blipFill>
        <p:spPr bwMode="auto">
          <a:xfrm>
            <a:off x="214282" y="1071546"/>
            <a:ext cx="2957489" cy="3214710"/>
          </a:xfrm>
          <a:prstGeom prst="rect">
            <a:avLst/>
          </a:prstGeom>
          <a:noFill/>
        </p:spPr>
      </p:pic>
      <p:pic>
        <p:nvPicPr>
          <p:cNvPr id="12" name="Рисунок 11" descr="C:\Documents and Settings\Admin\Рабочий стол\проект\p0000286.jpg"/>
          <p:cNvPicPr/>
          <p:nvPr/>
        </p:nvPicPr>
        <p:blipFill>
          <a:blip r:embed="rId4" cstate="print"/>
          <a:srcRect l="7281" t="9610" r="9125" b="3904"/>
          <a:stretch>
            <a:fillRect/>
          </a:stretch>
        </p:blipFill>
        <p:spPr bwMode="auto">
          <a:xfrm>
            <a:off x="1428728" y="3071810"/>
            <a:ext cx="5357850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5857884" y="5572140"/>
            <a:ext cx="2571768" cy="10156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5250" marR="0" lvl="2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Конкурс</a:t>
            </a:r>
          </a:p>
          <a:p>
            <a:pPr marL="95250" marR="0" lvl="2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«Самый вкусный блин»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 descr="C:\Documents and Settings\Admin\Рабочий стол\проект\p000002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9058" y="285728"/>
            <a:ext cx="485778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6786578" y="285728"/>
            <a:ext cx="1785950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2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485900" algn="l"/>
              </a:tabLs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Чаепитие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етсадовцев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7oom.ru/powerpoint/krasivie-fony-dlya-prezentacii-38.jpg?ver=3.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2349"/>
            <a:ext cx="9144000" cy="6890349"/>
          </a:xfrm>
          <a:prstGeom prst="rect">
            <a:avLst/>
          </a:prstGeom>
          <a:noFill/>
        </p:spPr>
      </p:pic>
      <p:pic>
        <p:nvPicPr>
          <p:cNvPr id="9" name="Рисунок 8" descr="C:\Documents and Settings\Admin\Рабочий стол\проект\p0000140.jpg"/>
          <p:cNvPicPr/>
          <p:nvPr/>
        </p:nvPicPr>
        <p:blipFill>
          <a:blip r:embed="rId3" cstate="print"/>
          <a:srcRect l="22673" t="9994" r="9606" b="3929"/>
          <a:stretch>
            <a:fillRect/>
          </a:stretch>
        </p:blipFill>
        <p:spPr bwMode="auto">
          <a:xfrm>
            <a:off x="6786578" y="857232"/>
            <a:ext cx="2146135" cy="409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Admin\Рабочий стол\проект\p0000108.jpg"/>
          <p:cNvPicPr/>
          <p:nvPr/>
        </p:nvPicPr>
        <p:blipFill>
          <a:blip r:embed="rId4" cstate="print"/>
          <a:srcRect l="21893" t="11111" r="3462" b="5328"/>
          <a:stretch>
            <a:fillRect/>
          </a:stretch>
        </p:blipFill>
        <p:spPr bwMode="auto">
          <a:xfrm>
            <a:off x="285720" y="1142984"/>
            <a:ext cx="335758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 descr="C:\Documents and Settings\Admin\Рабочий стол\проект\p0000116.jpg"/>
          <p:cNvPicPr/>
          <p:nvPr/>
        </p:nvPicPr>
        <p:blipFill>
          <a:blip r:embed="rId5" cstate="print"/>
          <a:srcRect l="4282" t="13814" r="11060"/>
          <a:stretch>
            <a:fillRect/>
          </a:stretch>
        </p:blipFill>
        <p:spPr bwMode="auto">
          <a:xfrm>
            <a:off x="285720" y="3786190"/>
            <a:ext cx="350046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Рисунок 14" descr="C:\Documents and Settings\Admin\Рабочий стол\проект\p0000166.jpg"/>
          <p:cNvPicPr/>
          <p:nvPr/>
        </p:nvPicPr>
        <p:blipFill>
          <a:blip r:embed="rId6" cstate="print"/>
          <a:srcRect l="12934" t="14218" r="9430" b="19183"/>
          <a:stretch>
            <a:fillRect/>
          </a:stretch>
        </p:blipFill>
        <p:spPr bwMode="auto">
          <a:xfrm>
            <a:off x="3929058" y="857232"/>
            <a:ext cx="2594010" cy="3336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928662" y="0"/>
            <a:ext cx="7058022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>
                  <a:solidFill>
                    <a:srgbClr val="990033"/>
                  </a:solidFill>
                </a:ln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Масленичные</a:t>
            </a:r>
            <a:r>
              <a:rPr lang="ru-RU" sz="5400" b="1" cap="none" spc="50" dirty="0" smtClean="0">
                <a:ln w="11430"/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cap="none" spc="50" dirty="0" smtClean="0">
                <a:ln w="11430">
                  <a:solidFill>
                    <a:srgbClr val="990033"/>
                  </a:solidFill>
                </a:ln>
                <a:solidFill>
                  <a:srgbClr val="FF99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гулянья</a:t>
            </a:r>
            <a:endParaRPr lang="ru-RU" sz="5400" b="1" cap="none" spc="50" dirty="0">
              <a:ln w="11430">
                <a:solidFill>
                  <a:srgbClr val="990033"/>
                </a:solidFill>
              </a:ln>
              <a:solidFill>
                <a:srgbClr val="FF99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 descr="C:\Documents and Settings\Admin\Рабочий стол\проект\p0000135.jpg"/>
          <p:cNvPicPr/>
          <p:nvPr/>
        </p:nvPicPr>
        <p:blipFill>
          <a:blip r:embed="rId7" cstate="print"/>
          <a:srcRect l="15075" t="21021" r="15851"/>
          <a:stretch>
            <a:fillRect/>
          </a:stretch>
        </p:blipFill>
        <p:spPr bwMode="auto">
          <a:xfrm>
            <a:off x="4071934" y="4071942"/>
            <a:ext cx="364333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514</Words>
  <PresentationFormat>Экран (4:3)</PresentationFormat>
  <Paragraphs>70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Natalia</cp:lastModifiedBy>
  <cp:revision>20</cp:revision>
  <dcterms:modified xsi:type="dcterms:W3CDTF">2016-12-26T06:45:25Z</dcterms:modified>
</cp:coreProperties>
</file>