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10" r:id="rId3"/>
    <p:sldId id="311" r:id="rId4"/>
    <p:sldId id="305" r:id="rId5"/>
    <p:sldId id="313" r:id="rId6"/>
    <p:sldId id="312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4" r:id="rId17"/>
    <p:sldId id="325" r:id="rId18"/>
    <p:sldId id="309" r:id="rId19"/>
    <p:sldId id="267" r:id="rId2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FD4"/>
    <a:srgbClr val="1D208F"/>
    <a:srgbClr val="211E54"/>
    <a:srgbClr val="F4E59C"/>
    <a:srgbClr val="DDDDDD"/>
    <a:srgbClr val="0054A8"/>
    <a:srgbClr val="969696"/>
    <a:srgbClr val="434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9" autoAdjust="0"/>
    <p:restoredTop sz="86813" autoAdjust="0"/>
  </p:normalViewPr>
  <p:slideViewPr>
    <p:cSldViewPr>
      <p:cViewPr varScale="1">
        <p:scale>
          <a:sx n="108" d="100"/>
          <a:sy n="108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81200" y="5638800"/>
            <a:ext cx="6705600" cy="609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400800" y="6553200"/>
            <a:ext cx="2133600" cy="171450"/>
          </a:xfrm>
        </p:spPr>
        <p:txBody>
          <a:bodyPr/>
          <a:lstStyle>
            <a:lvl1pPr algn="r">
              <a:defRPr/>
            </a:lvl1pPr>
          </a:lstStyle>
          <a:p>
            <a:fld id="{4F22CCA0-5F55-4186-8BEF-8E68E72ED7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black">
          <a:xfrm>
            <a:off x="381000" y="4572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800" b="1" i="1">
                <a:latin typeface="Arial" charset="0"/>
              </a:rPr>
              <a:t>LOGO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09600" y="3124200"/>
            <a:ext cx="8001000" cy="762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9CFE5-58FD-4E87-8E7A-ED5E7E3366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1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1350" y="609600"/>
            <a:ext cx="18478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3911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A0E1F-5C52-4480-ADCC-1046511FA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4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1AEA9-1E65-432C-8887-751DB5F6FC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6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08CEE-F362-457E-BE4D-022D7C813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8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219200"/>
            <a:ext cx="3619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619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BFC6C-31F4-4C2F-9F19-8B002E054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1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E930-2815-40DA-82CE-C8D683AF1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EDFF8-32F3-40E4-8D7E-2C7AE4BD16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5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89FCB-7BCB-4D91-8954-C0C3CC736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6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D3521-9A36-4FDA-B746-C1BDA348F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9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38207-A944-41A0-8177-CCEF2F9FE2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2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gdd_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676400" y="6096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477000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4500" y="6477000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770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fld id="{318D89F5-5627-4DCC-BBA5-410F040264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19200"/>
            <a:ext cx="7391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black">
          <a:xfrm>
            <a:off x="7381875" y="6403975"/>
            <a:ext cx="138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sz="2000" b="1" i="1">
                <a:latin typeface="Arial" charset="0"/>
              </a:rPr>
              <a:t>LOGO</a:t>
            </a:r>
          </a:p>
        </p:txBody>
      </p:sp>
      <p:grpSp>
        <p:nvGrpSpPr>
          <p:cNvPr id="1062" name="Group 38"/>
          <p:cNvGrpSpPr>
            <a:grpSpLocks/>
          </p:cNvGrpSpPr>
          <p:nvPr/>
        </p:nvGrpSpPr>
        <p:grpSpPr bwMode="auto">
          <a:xfrm>
            <a:off x="685800" y="381000"/>
            <a:ext cx="914400" cy="1066800"/>
            <a:chOff x="4128" y="2496"/>
            <a:chExt cx="1263" cy="1584"/>
          </a:xfrm>
        </p:grpSpPr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4560" y="3792"/>
              <a:ext cx="768" cy="288"/>
            </a:xfrm>
            <a:prstGeom prst="ellipse">
              <a:avLst/>
            </a:prstGeom>
            <a:solidFill>
              <a:srgbClr val="000000">
                <a:alpha val="67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61" name="Picture 37" descr="glabal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1263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9" name="AutoShape 9"/>
          <p:cNvSpPr>
            <a:spLocks noChangeArrowheads="1"/>
          </p:cNvSpPr>
          <p:nvPr/>
        </p:nvSpPr>
        <p:spPr bwMode="gray">
          <a:xfrm>
            <a:off x="990600" y="2819400"/>
            <a:ext cx="72390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124744"/>
            <a:ext cx="7239000" cy="1770856"/>
          </a:xfrm>
        </p:spPr>
        <p:txBody>
          <a:bodyPr wrap="none"/>
          <a:lstStyle/>
          <a:p>
            <a:r>
              <a:rPr lang="ru-RU" sz="2800" dirty="0" smtClean="0"/>
              <a:t>ГПОУ ЯО </a:t>
            </a:r>
            <a:r>
              <a:rPr lang="ru-RU" sz="2800" dirty="0" err="1" smtClean="0"/>
              <a:t>Угличский</a:t>
            </a:r>
            <a:r>
              <a:rPr lang="ru-RU" sz="2800" dirty="0" smtClean="0"/>
              <a:t> механико-</a:t>
            </a:r>
            <a:br>
              <a:rPr lang="ru-RU" sz="2800" dirty="0" smtClean="0"/>
            </a:br>
            <a:r>
              <a:rPr lang="ru-RU" sz="2800" dirty="0" smtClean="0"/>
              <a:t>технологический колледж</a:t>
            </a:r>
            <a:br>
              <a:rPr lang="ru-RU" sz="2800" dirty="0" smtClean="0"/>
            </a:br>
            <a:r>
              <a:rPr lang="ru-RU" sz="2800" dirty="0" smtClean="0"/>
              <a:t>Арт </a:t>
            </a:r>
            <a:r>
              <a:rPr lang="ru-RU" sz="2800" dirty="0" smtClean="0"/>
              <a:t>– Профи Форум</a:t>
            </a:r>
            <a:endParaRPr lang="en-US" sz="2800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638800"/>
            <a:ext cx="6705600" cy="609600"/>
          </a:xfrm>
        </p:spPr>
        <p:txBody>
          <a:bodyPr/>
          <a:lstStyle/>
          <a:p>
            <a:r>
              <a:rPr lang="ru-RU" dirty="0" smtClean="0"/>
              <a:t>Профессиональная </a:t>
            </a:r>
            <a:r>
              <a:rPr lang="ru-RU" dirty="0" smtClean="0"/>
              <a:t>ориентация</a:t>
            </a:r>
          </a:p>
          <a:p>
            <a:r>
              <a:rPr lang="ru-RU" sz="2000" smtClean="0"/>
              <a:t>Автор: </a:t>
            </a:r>
            <a:r>
              <a:rPr lang="ru-RU" sz="2000" dirty="0" err="1" smtClean="0"/>
              <a:t>Катунин</a:t>
            </a:r>
            <a:r>
              <a:rPr lang="ru-RU" sz="2000" dirty="0" smtClean="0"/>
              <a:t> Владислав Викторович</a:t>
            </a:r>
            <a:endParaRPr lang="en-US" sz="2000" dirty="0"/>
          </a:p>
        </p:txBody>
      </p:sp>
      <p:sp>
        <p:nvSpPr>
          <p:cNvPr id="87048" name="WordArt 8"/>
          <p:cNvSpPr>
            <a:spLocks noChangeArrowheads="1" noChangeShapeType="1" noTextEdit="1"/>
          </p:cNvSpPr>
          <p:nvPr/>
        </p:nvSpPr>
        <p:spPr bwMode="gray">
          <a:xfrm>
            <a:off x="1115616" y="2971800"/>
            <a:ext cx="698477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Arial"/>
                <a:cs typeface="Arial"/>
              </a:rPr>
              <a:t>Выставка – ярмарка социальных инициатив</a:t>
            </a:r>
            <a:endParaRPr lang="ru-RU" sz="36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noFill/>
              <a:effectLst>
                <a:outerShdw sx="1000" sy="1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Распространение информации на массовых мероприятиях города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Кому Масленица, а кому работа!</a:t>
            </a:r>
            <a:endParaRPr lang="ru-RU" sz="2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146" name="Picture 2" descr="F:\Профориентация\IMG_0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2646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Выступление агитбригады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74030"/>
          </a:xfrm>
        </p:spPr>
        <p:txBody>
          <a:bodyPr/>
          <a:lstStyle/>
          <a:p>
            <a:pPr algn="ctr"/>
            <a:r>
              <a:rPr lang="ru-RU" sz="1800" dirty="0" smtClean="0"/>
              <a:t>Пока живут на свете люди,</a:t>
            </a:r>
          </a:p>
          <a:p>
            <a:pPr algn="ctr"/>
            <a:r>
              <a:rPr lang="ru-RU" sz="1800" dirty="0" smtClean="0"/>
              <a:t> мы не останемся без дел</a:t>
            </a:r>
          </a:p>
          <a:p>
            <a:pPr algn="ctr"/>
            <a:r>
              <a:rPr lang="ru-RU" sz="1800" dirty="0" smtClean="0"/>
              <a:t>Ведь человек, сказать по сути, </a:t>
            </a:r>
          </a:p>
          <a:p>
            <a:pPr algn="ctr"/>
            <a:r>
              <a:rPr lang="ru-RU" sz="1800" dirty="0" smtClean="0"/>
              <a:t>извечно что – то пил и ел!</a:t>
            </a:r>
            <a:endParaRPr lang="ru-RU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r>
              <a:rPr lang="ru-RU" dirty="0" smtClean="0"/>
              <a:t>!</a:t>
            </a:r>
            <a:endParaRPr lang="en-US" dirty="0"/>
          </a:p>
        </p:txBody>
      </p:sp>
      <p:pic>
        <p:nvPicPr>
          <p:cNvPr id="7170" name="Picture 2" descr="F:\Профориентация\IMG_0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22" y="476672"/>
            <a:ext cx="577849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Консультации по выбору специальности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Школьники и студенты внимательно слушают директора </a:t>
            </a:r>
            <a:r>
              <a:rPr lang="ru-RU" sz="2000" dirty="0" err="1" smtClean="0"/>
              <a:t>Неберта</a:t>
            </a:r>
            <a:r>
              <a:rPr lang="ru-RU" sz="2000" dirty="0" smtClean="0"/>
              <a:t> А.В.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8194" name="Picture 2" descr="C:\Users\Методист\Desktop\Отрадновская школа - фото\IMG_0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74" y="620688"/>
            <a:ext cx="63367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Встречи с жителями сел и деревень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На сцене </a:t>
            </a:r>
            <a:r>
              <a:rPr lang="ru-RU" sz="2400" dirty="0" err="1"/>
              <a:t>Г</a:t>
            </a:r>
            <a:r>
              <a:rPr lang="ru-RU" sz="2400" dirty="0" err="1" smtClean="0"/>
              <a:t>оловинского</a:t>
            </a:r>
            <a:r>
              <a:rPr lang="ru-RU" sz="2400" dirty="0" smtClean="0"/>
              <a:t> Дома культуры поет Виктория </a:t>
            </a:r>
            <a:r>
              <a:rPr lang="ru-RU" sz="2400" dirty="0" err="1" smtClean="0"/>
              <a:t>Акутина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9218" name="Picture 2" descr="F:\Профориентация\IMG_3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6886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Встречи с работодателями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Студенты на встрече с </a:t>
            </a:r>
            <a:r>
              <a:rPr lang="ru-RU" sz="2400" dirty="0" err="1" smtClean="0"/>
              <a:t>Чирской</a:t>
            </a:r>
            <a:r>
              <a:rPr lang="ru-RU" sz="2400" dirty="0" smtClean="0"/>
              <a:t> С.А.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0243" name="Picture 3" descr="C:\Users\Методист\Desktop\Отрадновская школа - фото\IMG_0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3367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«Путешествие в мир профессий»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9879" y="5373216"/>
            <a:ext cx="5486400" cy="804862"/>
          </a:xfrm>
        </p:spPr>
        <p:txBody>
          <a:bodyPr/>
          <a:lstStyle/>
          <a:p>
            <a:pPr algn="ctr"/>
            <a:r>
              <a:rPr lang="ru-RU" sz="2000" dirty="0" smtClean="0"/>
              <a:t>Свою специальность представляют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 err="1" smtClean="0"/>
              <a:t>Катунин</a:t>
            </a:r>
            <a:r>
              <a:rPr lang="ru-RU" sz="2000" dirty="0" smtClean="0"/>
              <a:t> Влад и Титов Евгений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1266" name="Picture 2" descr="C:\Users\Методист\Desktop\Отрадновская школа - фото\IMG_0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661015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69035"/>
            <a:ext cx="5486400" cy="566738"/>
          </a:xfrm>
        </p:spPr>
        <p:txBody>
          <a:bodyPr/>
          <a:lstStyle/>
          <a:p>
            <a:pPr algn="ctr"/>
            <a:r>
              <a:rPr lang="ru-RU" dirty="0"/>
              <a:t>Игра «Путешествие в мир профессий»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696955"/>
            <a:ext cx="5486400" cy="804862"/>
          </a:xfrm>
        </p:spPr>
        <p:txBody>
          <a:bodyPr/>
          <a:lstStyle/>
          <a:p>
            <a:pPr algn="ctr"/>
            <a:r>
              <a:rPr lang="ru-RU" sz="2400" dirty="0" smtClean="0"/>
              <a:t>Учебный магазин 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3314" name="Picture 2" descr="C:\Users\Методист\Desktop\Отрадновская школа - фото\IMG_0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94374"/>
            <a:ext cx="6236096" cy="481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Новая инициатива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Студенты не только встречаются с городскими и сельскими школьниками, рассказывая им о специальностях, по которым можно получить образование в колледже, но и раскрывают свои таланты.</a:t>
            </a:r>
            <a:r>
              <a:rPr lang="ru-RU" dirty="0"/>
              <a:t> Иногда инициатива ребят выходит за рамки деятельности </a:t>
            </a:r>
            <a:r>
              <a:rPr lang="ru-RU" dirty="0" smtClean="0"/>
              <a:t>Центра</a:t>
            </a:r>
            <a:r>
              <a:rPr lang="ru-RU" dirty="0"/>
              <a:t>,</a:t>
            </a:r>
            <a:r>
              <a:rPr lang="ru-RU" dirty="0" smtClean="0"/>
              <a:t> тогда радость переполняет сердца зрителей от исполнения песен </a:t>
            </a:r>
            <a:r>
              <a:rPr lang="ru-RU" smtClean="0"/>
              <a:t>и танцев.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По зову сердца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В доме ветеранов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733800"/>
            <a:ext cx="5697538" cy="482600"/>
          </a:xfrm>
        </p:spPr>
        <p:txBody>
          <a:bodyPr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gray">
          <a:xfrm>
            <a:off x="457200" y="2895600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outerShdw dist="81320" dir="2319588" algn="ctr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Спасибо!</a:t>
            </a:r>
            <a:endParaRPr lang="ru-RU" sz="36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outerShdw dist="81320" dir="2319588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Социальная инициатива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cap="all" baseline="30000" dirty="0" smtClean="0"/>
          </a:p>
          <a:p>
            <a:pPr marL="0" indent="0" algn="just">
              <a:buNone/>
            </a:pPr>
            <a:r>
              <a:rPr lang="ru-RU" cap="all" baseline="30000" dirty="0" smtClean="0"/>
              <a:t>"</a:t>
            </a:r>
            <a:r>
              <a:rPr lang="ru-RU" cap="all" baseline="30000" dirty="0"/>
              <a:t>Выбор профессии можно сравнить с                                                                           решением сложной творческой задачи,                                                                                    причем задачи со многими неизвестными,                                                                           когда требуется учесть множество                                                                                                                         факторов".                                                                </a:t>
            </a:r>
          </a:p>
          <a:p>
            <a:pPr marL="0" indent="0" algn="r">
              <a:buNone/>
            </a:pPr>
            <a:r>
              <a:rPr lang="ru-RU" cap="all" baseline="30000" dirty="0"/>
              <a:t>Доктор психологических наук, профессор                                                                                                     Л.А. </a:t>
            </a:r>
            <a:r>
              <a:rPr lang="ru-RU" cap="all" baseline="30000" dirty="0" err="1"/>
              <a:t>Головей</a:t>
            </a:r>
            <a:r>
              <a:rPr lang="ru-RU" cap="all" baseline="30000" dirty="0"/>
              <a:t>. </a:t>
            </a:r>
            <a:endParaRPr lang="ru-RU" cap="all" baseline="30000" dirty="0" smtClean="0"/>
          </a:p>
          <a:p>
            <a:pPr marL="0" indent="0" algn="just">
              <a:buNone/>
            </a:pPr>
            <a:r>
              <a:rPr lang="ru-RU" cap="all" baseline="30000" dirty="0"/>
              <a:t>  </a:t>
            </a:r>
            <a:endParaRPr lang="ru-RU" cap="all" baseline="30000" dirty="0" smtClean="0"/>
          </a:p>
          <a:p>
            <a:pPr marL="0" indent="0" algn="just">
              <a:buNone/>
            </a:pPr>
            <a:r>
              <a:rPr lang="ru-RU" cap="all" baseline="30000" dirty="0" smtClean="0"/>
              <a:t>среди </a:t>
            </a:r>
            <a:r>
              <a:rPr lang="ru-RU" cap="all" baseline="30000" dirty="0"/>
              <a:t>десятков, сотен, тысяч принимаемых человеком решений ни одно не может сравниться по своему значению, по роли и по влиянию на судьбу с решением выбора профессии.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Центру – быть!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сентябре 2011 года по инициативе студентов для оказания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поддержки школьников в ходе выбора будущей профессиональной деятельности приказом директора в техникуме был создан Центр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Профессиональная ориентация школьников</a:t>
            </a:r>
            <a:endParaRPr lang="en-US" dirty="0"/>
          </a:p>
        </p:txBody>
      </p:sp>
      <p:grpSp>
        <p:nvGrpSpPr>
          <p:cNvPr id="80919" name="Group 23"/>
          <p:cNvGrpSpPr>
            <a:grpSpLocks/>
          </p:cNvGrpSpPr>
          <p:nvPr/>
        </p:nvGrpSpPr>
        <p:grpSpPr bwMode="auto">
          <a:xfrm>
            <a:off x="1395413" y="1844675"/>
            <a:ext cx="6437312" cy="3824288"/>
            <a:chOff x="879" y="1162"/>
            <a:chExt cx="4055" cy="2409"/>
          </a:xfrm>
        </p:grpSpPr>
        <p:sp>
          <p:nvSpPr>
            <p:cNvPr id="80899" name="Oval 3"/>
            <p:cNvSpPr>
              <a:spLocks noChangeArrowheads="1"/>
            </p:cNvSpPr>
            <p:nvPr/>
          </p:nvSpPr>
          <p:spPr bwMode="ltGray">
            <a:xfrm>
              <a:off x="1430" y="2736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43421F">
                    <a:gamma/>
                    <a:shade val="46275"/>
                    <a:invGamma/>
                  </a:srgbClr>
                </a:gs>
                <a:gs pos="100000">
                  <a:srgbClr val="43421F">
                    <a:alpha val="70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80900" name="Oval 4"/>
            <p:cNvSpPr>
              <a:spLocks noChangeArrowheads="1"/>
            </p:cNvSpPr>
            <p:nvPr/>
          </p:nvSpPr>
          <p:spPr bwMode="ltGray">
            <a:xfrm rot="-998297">
              <a:off x="935" y="1386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29698D">
                    <a:gamma/>
                    <a:tint val="24314"/>
                    <a:invGamma/>
                  </a:srgbClr>
                </a:gs>
                <a:gs pos="100000">
                  <a:srgbClr val="29698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1" name="Oval 5"/>
            <p:cNvSpPr>
              <a:spLocks noChangeArrowheads="1"/>
            </p:cNvSpPr>
            <p:nvPr/>
          </p:nvSpPr>
          <p:spPr bwMode="ltGray">
            <a:xfrm rot="-998297">
              <a:off x="971" y="1284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33CCCC">
                    <a:gamma/>
                    <a:shade val="63529"/>
                    <a:invGamma/>
                  </a:srgbClr>
                </a:gs>
                <a:gs pos="100000">
                  <a:srgbClr val="33CCC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2" name="Arc 6"/>
            <p:cNvSpPr>
              <a:spLocks/>
            </p:cNvSpPr>
            <p:nvPr/>
          </p:nvSpPr>
          <p:spPr bwMode="gray">
            <a:xfrm rot="-998297">
              <a:off x="2639" y="1333"/>
              <a:ext cx="1796" cy="969"/>
            </a:xfrm>
            <a:custGeom>
              <a:avLst/>
              <a:gdLst>
                <a:gd name="G0" fmla="+- 0 0 0"/>
                <a:gd name="G1" fmla="+- 14335 0 0"/>
                <a:gd name="G2" fmla="+- 21600 0 0"/>
                <a:gd name="T0" fmla="*/ 16157 w 21600"/>
                <a:gd name="T1" fmla="*/ 0 h 22718"/>
                <a:gd name="T2" fmla="*/ 19907 w 21600"/>
                <a:gd name="T3" fmla="*/ 22718 h 22718"/>
                <a:gd name="T4" fmla="*/ 0 w 21600"/>
                <a:gd name="T5" fmla="*/ 14335 h 2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18" fill="none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</a:path>
                <a:path w="21600" h="22718" stroke="0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  <a:lnTo>
                    <a:pt x="0" y="14335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3" name="Arc 7"/>
            <p:cNvSpPr>
              <a:spLocks/>
            </p:cNvSpPr>
            <p:nvPr/>
          </p:nvSpPr>
          <p:spPr bwMode="gray">
            <a:xfrm rot="20601703" flipH="1">
              <a:off x="1005" y="2160"/>
              <a:ext cx="1812" cy="1027"/>
            </a:xfrm>
            <a:custGeom>
              <a:avLst/>
              <a:gdLst>
                <a:gd name="G0" fmla="+- 0 0 0"/>
                <a:gd name="G1" fmla="+- 6947 0 0"/>
                <a:gd name="G2" fmla="+- 21600 0 0"/>
                <a:gd name="T0" fmla="*/ 20452 w 21600"/>
                <a:gd name="T1" fmla="*/ 0 h 24439"/>
                <a:gd name="T2" fmla="*/ 12673 w 21600"/>
                <a:gd name="T3" fmla="*/ 24439 h 24439"/>
                <a:gd name="T4" fmla="*/ 0 w 21600"/>
                <a:gd name="T5" fmla="*/ 6947 h 24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439" fill="none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</a:path>
                <a:path w="21600" h="24439" stroke="0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  <a:lnTo>
                    <a:pt x="0" y="6947"/>
                  </a:lnTo>
                  <a:close/>
                </a:path>
              </a:pathLst>
            </a:custGeom>
            <a:gradFill rotWithShape="1">
              <a:gsLst>
                <a:gs pos="0">
                  <a:srgbClr val="47ABE3">
                    <a:gamma/>
                    <a:tint val="45490"/>
                    <a:invGamma/>
                  </a:srgbClr>
                </a:gs>
                <a:gs pos="100000">
                  <a:srgbClr val="47ABE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4" name="Arc 8"/>
            <p:cNvSpPr>
              <a:spLocks/>
            </p:cNvSpPr>
            <p:nvPr/>
          </p:nvSpPr>
          <p:spPr bwMode="gray">
            <a:xfrm rot="-998297">
              <a:off x="2163" y="1162"/>
              <a:ext cx="1772" cy="893"/>
            </a:xfrm>
            <a:custGeom>
              <a:avLst/>
              <a:gdLst>
                <a:gd name="G0" fmla="+- 4839 0 0"/>
                <a:gd name="G1" fmla="+- 21600 0 0"/>
                <a:gd name="G2" fmla="+- 21600 0 0"/>
                <a:gd name="T0" fmla="*/ 0 w 21397"/>
                <a:gd name="T1" fmla="*/ 549 h 21600"/>
                <a:gd name="T2" fmla="*/ 21397 w 21397"/>
                <a:gd name="T3" fmla="*/ 7730 h 21600"/>
                <a:gd name="T4" fmla="*/ 4839 w 213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97" h="21600" fill="none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</a:path>
                <a:path w="21397" h="21600" stroke="0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  <a:lnTo>
                    <a:pt x="4839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AAA0F8">
                    <a:gamma/>
                    <a:shade val="46275"/>
                    <a:invGamma/>
                  </a:srgbClr>
                </a:gs>
                <a:gs pos="100000">
                  <a:srgbClr val="AAA0F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5" name="Arc 9"/>
            <p:cNvSpPr>
              <a:spLocks/>
            </p:cNvSpPr>
            <p:nvPr/>
          </p:nvSpPr>
          <p:spPr bwMode="gray">
            <a:xfrm rot="20601703" flipH="1">
              <a:off x="879" y="1573"/>
              <a:ext cx="1740" cy="870"/>
            </a:xfrm>
            <a:custGeom>
              <a:avLst/>
              <a:gdLst>
                <a:gd name="G0" fmla="+- 0 0 0"/>
                <a:gd name="G1" fmla="+- 21142 0 0"/>
                <a:gd name="G2" fmla="+- 21600 0 0"/>
                <a:gd name="T0" fmla="*/ 4423 w 20934"/>
                <a:gd name="T1" fmla="*/ 0 h 21142"/>
                <a:gd name="T2" fmla="*/ 20934 w 20934"/>
                <a:gd name="T3" fmla="*/ 15820 h 21142"/>
                <a:gd name="T4" fmla="*/ 0 w 20934"/>
                <a:gd name="T5" fmla="*/ 21142 h 2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34" h="21142" fill="none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</a:path>
                <a:path w="20934" h="21142" stroke="0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  <a:lnTo>
                    <a:pt x="0" y="21142"/>
                  </a:lnTo>
                  <a:close/>
                </a:path>
              </a:pathLst>
            </a:custGeom>
            <a:gradFill rotWithShape="1">
              <a:gsLst>
                <a:gs pos="0">
                  <a:srgbClr val="47ABE3"/>
                </a:gs>
                <a:gs pos="100000">
                  <a:srgbClr val="47ABE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gray">
            <a:xfrm rot="-998297">
              <a:off x="1891" y="1734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7" name="Text Box 11"/>
            <p:cNvSpPr txBox="1">
              <a:spLocks noChangeArrowheads="1"/>
            </p:cNvSpPr>
            <p:nvPr/>
          </p:nvSpPr>
          <p:spPr bwMode="auto">
            <a:xfrm>
              <a:off x="1303" y="1874"/>
              <a:ext cx="8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dirty="0" smtClean="0">
                  <a:solidFill>
                    <a:srgbClr val="FFFFFF"/>
                  </a:solidFill>
                </a:rPr>
                <a:t>ОУ СПО, </a:t>
              </a:r>
            </a:p>
            <a:p>
              <a:pPr eaLnBrk="1" hangingPunct="1"/>
              <a:r>
                <a:rPr lang="ru-RU" dirty="0" smtClean="0">
                  <a:solidFill>
                    <a:srgbClr val="FFFFFF"/>
                  </a:solidFill>
                </a:rPr>
                <a:t>ВПО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80908" name="Text Box 12"/>
            <p:cNvSpPr txBox="1">
              <a:spLocks noChangeArrowheads="1"/>
            </p:cNvSpPr>
            <p:nvPr/>
          </p:nvSpPr>
          <p:spPr bwMode="auto">
            <a:xfrm>
              <a:off x="2491" y="1298"/>
              <a:ext cx="8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dirty="0" smtClean="0">
                  <a:solidFill>
                    <a:srgbClr val="FFFFFF"/>
                  </a:solidFill>
                </a:rPr>
                <a:t>родители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3644" y="1586"/>
              <a:ext cx="6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dirty="0" smtClean="0">
                  <a:solidFill>
                    <a:srgbClr val="FFFFFF"/>
                  </a:solidFill>
                </a:rPr>
                <a:t>друзья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80910" name="Freeform 14"/>
            <p:cNvSpPr>
              <a:spLocks/>
            </p:cNvSpPr>
            <p:nvPr/>
          </p:nvSpPr>
          <p:spPr bwMode="gray">
            <a:xfrm>
              <a:off x="3984" y="1922"/>
              <a:ext cx="816" cy="1078"/>
            </a:xfrm>
            <a:custGeom>
              <a:avLst/>
              <a:gdLst>
                <a:gd name="T0" fmla="*/ 0 w 816"/>
                <a:gd name="T1" fmla="*/ 841 h 1078"/>
                <a:gd name="T2" fmla="*/ 784 w 816"/>
                <a:gd name="T3" fmla="*/ 0 h 1078"/>
                <a:gd name="T4" fmla="*/ 816 w 816"/>
                <a:gd name="T5" fmla="*/ 280 h 1078"/>
                <a:gd name="T6" fmla="*/ 544 w 816"/>
                <a:gd name="T7" fmla="*/ 672 h 1078"/>
                <a:gd name="T8" fmla="*/ 25 w 816"/>
                <a:gd name="T9" fmla="*/ 1078 h 1078"/>
                <a:gd name="T10" fmla="*/ 0 w 816"/>
                <a:gd name="T11" fmla="*/ 84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6" h="1078">
                  <a:moveTo>
                    <a:pt x="0" y="841"/>
                  </a:moveTo>
                  <a:lnTo>
                    <a:pt x="784" y="0"/>
                  </a:lnTo>
                  <a:lnTo>
                    <a:pt x="816" y="280"/>
                  </a:lnTo>
                  <a:cubicBezTo>
                    <a:pt x="776" y="392"/>
                    <a:pt x="676" y="539"/>
                    <a:pt x="544" y="672"/>
                  </a:cubicBezTo>
                  <a:cubicBezTo>
                    <a:pt x="412" y="805"/>
                    <a:pt x="116" y="1050"/>
                    <a:pt x="25" y="1078"/>
                  </a:cubicBezTo>
                  <a:cubicBezTo>
                    <a:pt x="7" y="1006"/>
                    <a:pt x="0" y="841"/>
                    <a:pt x="0" y="841"/>
                  </a:cubicBezTo>
                  <a:close/>
                </a:path>
              </a:pathLst>
            </a:custGeom>
            <a:gradFill rotWithShape="0">
              <a:gsLst>
                <a:gs pos="0">
                  <a:srgbClr val="6600CC">
                    <a:gamma/>
                    <a:tint val="45490"/>
                    <a:invGamma/>
                  </a:srgbClr>
                </a:gs>
                <a:gs pos="100000">
                  <a:srgbClr val="6600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80911" name="Arc 15"/>
            <p:cNvSpPr>
              <a:spLocks/>
            </p:cNvSpPr>
            <p:nvPr/>
          </p:nvSpPr>
          <p:spPr bwMode="gray">
            <a:xfrm rot="-1060795">
              <a:off x="2975" y="1926"/>
              <a:ext cx="1880" cy="84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01 w 20601"/>
                <a:gd name="T1" fmla="*/ 6492 h 19523"/>
                <a:gd name="T2" fmla="*/ 9242 w 20601"/>
                <a:gd name="T3" fmla="*/ 19523 h 19523"/>
                <a:gd name="T4" fmla="*/ 0 w 20601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1" h="19523" fill="none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</a:path>
                <a:path w="20601" h="19523" stroke="0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12" name="Freeform 16"/>
            <p:cNvSpPr>
              <a:spLocks/>
            </p:cNvSpPr>
            <p:nvPr/>
          </p:nvSpPr>
          <p:spPr bwMode="gray">
            <a:xfrm>
              <a:off x="2913" y="2225"/>
              <a:ext cx="1108" cy="779"/>
            </a:xfrm>
            <a:custGeom>
              <a:avLst/>
              <a:gdLst>
                <a:gd name="T0" fmla="*/ 1071 w 1108"/>
                <a:gd name="T1" fmla="*/ 546 h 779"/>
                <a:gd name="T2" fmla="*/ 1108 w 1108"/>
                <a:gd name="T3" fmla="*/ 779 h 779"/>
                <a:gd name="T4" fmla="*/ 67 w 1108"/>
                <a:gd name="T5" fmla="*/ 168 h 779"/>
                <a:gd name="T6" fmla="*/ 0 w 1108"/>
                <a:gd name="T7" fmla="*/ 0 h 779"/>
                <a:gd name="T8" fmla="*/ 1071 w 1108"/>
                <a:gd name="T9" fmla="*/ 546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" h="779">
                  <a:moveTo>
                    <a:pt x="1071" y="546"/>
                  </a:moveTo>
                  <a:lnTo>
                    <a:pt x="1108" y="779"/>
                  </a:lnTo>
                  <a:lnTo>
                    <a:pt x="67" y="168"/>
                  </a:lnTo>
                  <a:lnTo>
                    <a:pt x="0" y="0"/>
                  </a:lnTo>
                  <a:lnTo>
                    <a:pt x="1071" y="546"/>
                  </a:lnTo>
                  <a:close/>
                </a:path>
              </a:pathLst>
            </a:custGeom>
            <a:gradFill rotWithShape="1">
              <a:gsLst>
                <a:gs pos="0">
                  <a:srgbClr val="5007A1">
                    <a:gamma/>
                    <a:tint val="45490"/>
                    <a:invGamma/>
                  </a:srgbClr>
                </a:gs>
                <a:gs pos="100000">
                  <a:srgbClr val="5007A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80913" name="Text Box 17"/>
            <p:cNvSpPr txBox="1">
              <a:spLocks noChangeArrowheads="1"/>
            </p:cNvSpPr>
            <p:nvPr/>
          </p:nvSpPr>
          <p:spPr bwMode="auto">
            <a:xfrm>
              <a:off x="3632" y="2210"/>
              <a:ext cx="6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dirty="0" smtClean="0">
                  <a:latin typeface="Arial" charset="0"/>
                </a:rPr>
                <a:t>учителя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80914" name="Text Box 18"/>
            <p:cNvSpPr txBox="1">
              <a:spLocks noChangeArrowheads="1"/>
            </p:cNvSpPr>
            <p:nvPr/>
          </p:nvSpPr>
          <p:spPr bwMode="auto">
            <a:xfrm>
              <a:off x="2629" y="2690"/>
              <a:ext cx="4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dirty="0" smtClean="0">
                  <a:solidFill>
                    <a:srgbClr val="FFFFFF"/>
                  </a:solidFill>
                </a:rPr>
                <a:t>СМИ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1082" y="2594"/>
              <a:ext cx="11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dirty="0" smtClean="0">
                  <a:solidFill>
                    <a:srgbClr val="FFFFFF"/>
                  </a:solidFill>
                </a:rPr>
                <a:t>производство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white">
            <a:xfrm rot="20601703">
              <a:off x="1891" y="1708"/>
              <a:ext cx="1726" cy="8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dirty="0" smtClean="0"/>
                <a:t>личность</a:t>
              </a:r>
              <a:endParaRPr lang="ru-RU" dirty="0"/>
            </a:p>
          </p:txBody>
        </p:sp>
        <p:sp>
          <p:nvSpPr>
            <p:cNvPr id="80917" name="Freeform 21"/>
            <p:cNvSpPr>
              <a:spLocks/>
            </p:cNvSpPr>
            <p:nvPr/>
          </p:nvSpPr>
          <p:spPr bwMode="gray">
            <a:xfrm>
              <a:off x="3024" y="2474"/>
              <a:ext cx="808" cy="648"/>
            </a:xfrm>
            <a:custGeom>
              <a:avLst/>
              <a:gdLst>
                <a:gd name="T0" fmla="*/ 0 w 808"/>
                <a:gd name="T1" fmla="*/ 24 h 648"/>
                <a:gd name="T2" fmla="*/ 352 w 808"/>
                <a:gd name="T3" fmla="*/ 448 h 648"/>
                <a:gd name="T4" fmla="*/ 360 w 808"/>
                <a:gd name="T5" fmla="*/ 648 h 648"/>
                <a:gd name="T6" fmla="*/ 808 w 808"/>
                <a:gd name="T7" fmla="*/ 424 h 648"/>
                <a:gd name="T8" fmla="*/ 104 w 808"/>
                <a:gd name="T9" fmla="*/ 0 h 648"/>
                <a:gd name="T10" fmla="*/ 0 w 808"/>
                <a:gd name="T11" fmla="*/ 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8" h="648">
                  <a:moveTo>
                    <a:pt x="0" y="24"/>
                  </a:moveTo>
                  <a:lnTo>
                    <a:pt x="352" y="448"/>
                  </a:lnTo>
                  <a:lnTo>
                    <a:pt x="360" y="648"/>
                  </a:lnTo>
                  <a:lnTo>
                    <a:pt x="808" y="424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99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7162800" cy="731168"/>
          </a:xfrm>
        </p:spPr>
        <p:txBody>
          <a:bodyPr/>
          <a:lstStyle/>
          <a:p>
            <a:pPr algn="ctr"/>
            <a:r>
              <a:rPr lang="ru-RU" dirty="0" smtClean="0"/>
              <a:t>Состав Центра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026" name="Picture 2" descr="F:\Профориентация\IMG_9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7098896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Мероприятия Центра</a:t>
            </a:r>
            <a:endParaRPr lang="ru-RU" sz="28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Встреча с главой </a:t>
            </a:r>
            <a:r>
              <a:rPr lang="ru-RU" sz="2400" dirty="0" err="1"/>
              <a:t>О</a:t>
            </a:r>
            <a:r>
              <a:rPr lang="ru-RU" sz="2400" dirty="0" err="1" smtClean="0"/>
              <a:t>традновского</a:t>
            </a:r>
            <a:r>
              <a:rPr lang="ru-RU" sz="2400" dirty="0" smtClean="0"/>
              <a:t> поселения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050" name="Picture 2" descr="F:\Профориентация\IMG_9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95394"/>
            <a:ext cx="7315980" cy="41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55072"/>
            <a:ext cx="5486400" cy="566738"/>
          </a:xfrm>
        </p:spPr>
        <p:txBody>
          <a:bodyPr/>
          <a:lstStyle/>
          <a:p>
            <a:pPr algn="ctr"/>
            <a:r>
              <a:rPr lang="ru-RU" dirty="0" smtClean="0"/>
              <a:t>День открытых дверей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074" name="Picture 2" descr="F:\Профориентация\SAM_4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82" y="372140"/>
            <a:ext cx="6965345" cy="46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КВН «За здоровый образ жизни»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400" dirty="0" smtClean="0"/>
              <a:t>На сцене студенты и школьники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4098" name="Picture 2" descr="F:\Профориентация\IMG_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5527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Дни профессионального образования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Участники дней профессионального образования студентки </a:t>
            </a:r>
          </a:p>
          <a:p>
            <a:pPr algn="ctr"/>
            <a:r>
              <a:rPr lang="ru-RU" sz="2400" dirty="0" smtClean="0"/>
              <a:t>Журавлева Юлия и </a:t>
            </a:r>
            <a:r>
              <a:rPr lang="ru-RU" sz="2400" dirty="0" err="1" smtClean="0"/>
              <a:t>Облакова</a:t>
            </a:r>
            <a:r>
              <a:rPr lang="ru-RU" sz="2400" dirty="0" smtClean="0"/>
              <a:t> Анна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122" name="Picture 2" descr="F:\Профориентация\IMG_1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55272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8TGp_tech_dark_v2">
  <a:themeElements>
    <a:clrScheme name="217tgp_cube_dark 2">
      <a:dk1>
        <a:srgbClr val="969696"/>
      </a:dk1>
      <a:lt1>
        <a:srgbClr val="FFFFFF"/>
      </a:lt1>
      <a:dk2>
        <a:srgbClr val="87853F"/>
      </a:dk2>
      <a:lt2>
        <a:srgbClr val="DAEEA2"/>
      </a:lt2>
      <a:accent1>
        <a:srgbClr val="238FD9"/>
      </a:accent1>
      <a:accent2>
        <a:srgbClr val="43A98E"/>
      </a:accent2>
      <a:accent3>
        <a:srgbClr val="C3C2AF"/>
      </a:accent3>
      <a:accent4>
        <a:srgbClr val="DADADA"/>
      </a:accent4>
      <a:accent5>
        <a:srgbClr val="ACC6E9"/>
      </a:accent5>
      <a:accent6>
        <a:srgbClr val="3C9980"/>
      </a:accent6>
      <a:hlink>
        <a:srgbClr val="D8A642"/>
      </a:hlink>
      <a:folHlink>
        <a:srgbClr val="B3703D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87853F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C3C2AF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24A92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B1C7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248TGp_tech_dark_v2</Template>
  <TotalTime>160</TotalTime>
  <Words>313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248TGp_tech_dark_v2</vt:lpstr>
      <vt:lpstr>ГПОУ ЯО Угличский механико- технологический колледж Арт – Профи Форум</vt:lpstr>
      <vt:lpstr>Социальная инициатива</vt:lpstr>
      <vt:lpstr>Центру – быть!</vt:lpstr>
      <vt:lpstr>Профессиональная ориентация школьников</vt:lpstr>
      <vt:lpstr>Состав Центра</vt:lpstr>
      <vt:lpstr>Мероприятия Центра</vt:lpstr>
      <vt:lpstr>День открытых дверей</vt:lpstr>
      <vt:lpstr>КВН «За здоровый образ жизни»</vt:lpstr>
      <vt:lpstr>Дни профессионального образования</vt:lpstr>
      <vt:lpstr>Распространение информации на массовых мероприятиях города</vt:lpstr>
      <vt:lpstr>Выступление агитбригады</vt:lpstr>
      <vt:lpstr>Консультации по выбору специальности</vt:lpstr>
      <vt:lpstr>Встречи с жителями сел и деревень</vt:lpstr>
      <vt:lpstr>Встречи с работодателями</vt:lpstr>
      <vt:lpstr>Игра «Путешествие в мир профессий»</vt:lpstr>
      <vt:lpstr>Игра «Путешествие в мир профессий»</vt:lpstr>
      <vt:lpstr>Новая инициатива</vt:lpstr>
      <vt:lpstr>По зову сердца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Ольга</cp:lastModifiedBy>
  <cp:revision>17</cp:revision>
  <dcterms:created xsi:type="dcterms:W3CDTF">2014-06-01T16:16:35Z</dcterms:created>
  <dcterms:modified xsi:type="dcterms:W3CDTF">2016-12-05T06:34:59Z</dcterms:modified>
</cp:coreProperties>
</file>