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4" r:id="rId3"/>
    <p:sldId id="298" r:id="rId4"/>
    <p:sldId id="312" r:id="rId5"/>
    <p:sldId id="299" r:id="rId6"/>
    <p:sldId id="311" r:id="rId7"/>
    <p:sldId id="313" r:id="rId8"/>
    <p:sldId id="315" r:id="rId9"/>
    <p:sldId id="31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FAD"/>
    <a:srgbClr val="0C5ED6"/>
    <a:srgbClr val="185C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7" autoAdjust="0"/>
    <p:restoredTop sz="94660"/>
  </p:normalViewPr>
  <p:slideViewPr>
    <p:cSldViewPr>
      <p:cViewPr>
        <p:scale>
          <a:sx n="94" d="100"/>
          <a:sy n="94" d="100"/>
        </p:scale>
        <p:origin x="-90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987D5-6092-42CF-8398-DC52907AE990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80B8E-0FA6-4EC8-8CB7-F15AB404B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252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80B8E-0FA6-4EC8-8CB7-F15AB404B57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80B8E-0FA6-4EC8-8CB7-F15AB404B57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ar-pk.edu.yar.ru/priemnaya_2017/2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ar-pk.edu.yar.ru/priemnaya_2017/2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ar-pk.edu.yar.ru/priemnaya_2017/2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ar-pk.edu.yar.ru/priemnaya_2017/2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ar-pk.edu.yar.ru/priemnaya_2017/2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ar-pk.edu.yar.ru/priemnaya_2017/2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ar-pk.edu.yar.ru/priemnaya_2017/2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ar-pk.edu.yar.ru/priemnaya_2017/2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ar-pk.edu.yar.ru/priemnaya_2017/2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772816"/>
            <a:ext cx="80636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i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39552" y="1556792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Дополнительное профессиональное образование  для</a:t>
            </a:r>
            <a: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студентов  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ГПОАУ ЯО Ярославского педагогического колледжа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6705643" y="3933056"/>
            <a:ext cx="2438357" cy="279519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32851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1259632" y="1340768"/>
            <a:ext cx="7056784" cy="10801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Профессиональная переподготовка для студентов 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Ярославского педагогического колледж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5536" y="2656850"/>
            <a:ext cx="8064896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5575" indent="0" algn="r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Студенчество – начало активной деловой жизни, самая плодотворная и творческая ее часть. Ярославский педагогический колледж предлагает своим студентам использовать это время для приобретения дополнительных знаний, умений и навыков, которые помогут стать конкурентоспособным, найти себя и послужат началом удачной профессиональной карьеры и творческого роста.</a:t>
            </a:r>
          </a:p>
          <a:p>
            <a:pPr algn="just">
              <a:defRPr/>
            </a:pPr>
            <a:endParaRPr lang="en-US" sz="600" dirty="0" smtClean="0">
              <a:solidFill>
                <a:srgbClr val="000099"/>
              </a:solidFill>
            </a:endParaRPr>
          </a:p>
          <a:p>
            <a:pPr marL="2695575" indent="0" algn="just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99"/>
                </a:solidFill>
              </a:rPr>
              <a:t>	</a:t>
            </a:r>
            <a:endParaRPr lang="ru-RU" dirty="0"/>
          </a:p>
        </p:txBody>
      </p:sp>
      <p:pic>
        <p:nvPicPr>
          <p:cNvPr id="4" name="Picture 2" descr="C:\Users\Ярпк-2\Desktop\1-29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636912"/>
            <a:ext cx="3109132" cy="1944216"/>
          </a:xfrm>
          <a:prstGeom prst="rect">
            <a:avLst/>
          </a:prstGeom>
          <a:noFill/>
        </p:spPr>
      </p:pic>
      <p:pic>
        <p:nvPicPr>
          <p:cNvPr id="1027" name="Picture 3" descr="C:\Users\Ярпк-2\Desktop\1572280139_3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4725144"/>
            <a:ext cx="3096344" cy="19524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51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1772816"/>
            <a:ext cx="8712968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</p:txBody>
      </p:sp>
      <p:pic>
        <p:nvPicPr>
          <p:cNvPr id="8" name="Picture 4" descr="C:\Users\PC-05\Desktop\Безымянный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60444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115616" y="1268760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Преимущества получения дополнительного профессионального образования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"/>
          <p:cNvSpPr>
            <a:spLocks noChangeArrowheads="1"/>
          </p:cNvSpPr>
          <p:nvPr/>
        </p:nvSpPr>
        <p:spPr bwMode="auto">
          <a:xfrm>
            <a:off x="331299" y="2403918"/>
            <a:ext cx="8569325" cy="935037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SzPct val="100000"/>
              <a:buFont typeface="Wingdings" pitchFamily="2" charset="2"/>
              <a:buNone/>
            </a:pPr>
            <a:r>
              <a:rPr lang="ru-RU" altLang="ru-RU" b="1" dirty="0">
                <a:solidFill>
                  <a:srgbClr val="000099"/>
                </a:solidFill>
              </a:rPr>
              <a:t>У Вас есть уникальная возможность одновременно с обучением по программе среднего профессионального </a:t>
            </a:r>
            <a:r>
              <a:rPr lang="ru-RU" altLang="ru-RU" b="1" dirty="0" smtClean="0">
                <a:solidFill>
                  <a:srgbClr val="000099"/>
                </a:solidFill>
              </a:rPr>
              <a:t>образования получить дополнительную специальность</a:t>
            </a:r>
            <a:endParaRPr lang="ru-RU" altLang="ru-RU" b="1" dirty="0">
              <a:solidFill>
                <a:srgbClr val="000099"/>
              </a:solidFill>
            </a:endParaRPr>
          </a:p>
          <a:p>
            <a:pPr eaLnBrk="1" hangingPunct="1">
              <a:spcBef>
                <a:spcPct val="20000"/>
              </a:spcBef>
              <a:buSzPct val="100000"/>
              <a:buFont typeface="Wingdings" pitchFamily="2" charset="2"/>
              <a:buNone/>
            </a:pPr>
            <a:endParaRPr lang="ru-RU" altLang="ru-RU" dirty="0"/>
          </a:p>
        </p:txBody>
      </p:sp>
      <p:sp>
        <p:nvSpPr>
          <p:cNvPr id="13" name="Скругленный прямоугольник 6"/>
          <p:cNvSpPr>
            <a:spLocks noChangeArrowheads="1"/>
          </p:cNvSpPr>
          <p:nvPr/>
        </p:nvSpPr>
        <p:spPr bwMode="auto">
          <a:xfrm>
            <a:off x="342495" y="3715469"/>
            <a:ext cx="8569325" cy="935037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SzPct val="100000"/>
              <a:buFont typeface="Wingdings" pitchFamily="2" charset="2"/>
              <a:buNone/>
            </a:pPr>
            <a:r>
              <a:rPr lang="ru-RU" altLang="ru-RU" b="1" dirty="0">
                <a:solidFill>
                  <a:srgbClr val="000099"/>
                </a:solidFill>
              </a:rPr>
              <a:t>Диплом о профессиональной переподготовке дает </a:t>
            </a:r>
            <a:r>
              <a:rPr lang="ru-RU" altLang="ru-RU" b="1" dirty="0" smtClean="0">
                <a:solidFill>
                  <a:srgbClr val="000099"/>
                </a:solidFill>
              </a:rPr>
              <a:t>возможность </a:t>
            </a:r>
            <a:r>
              <a:rPr lang="ru-RU" altLang="ru-RU" b="1" dirty="0">
                <a:solidFill>
                  <a:srgbClr val="000099"/>
                </a:solidFill>
              </a:rPr>
              <a:t>найти более высокооплачиваемую работу и стать конкурентоспособным на рынке труда</a:t>
            </a:r>
          </a:p>
          <a:p>
            <a:pPr eaLnBrk="1" hangingPunct="1">
              <a:spcBef>
                <a:spcPct val="20000"/>
              </a:spcBef>
              <a:buSzPct val="100000"/>
              <a:buFont typeface="Wingdings" pitchFamily="2" charset="2"/>
              <a:buNone/>
            </a:pPr>
            <a:endParaRPr lang="ru-RU" altLang="ru-RU" dirty="0"/>
          </a:p>
        </p:txBody>
      </p:sp>
      <p:sp>
        <p:nvSpPr>
          <p:cNvPr id="15" name="Скругленный прямоугольник 8"/>
          <p:cNvSpPr>
            <a:spLocks noChangeArrowheads="1"/>
          </p:cNvSpPr>
          <p:nvPr/>
        </p:nvSpPr>
        <p:spPr bwMode="auto">
          <a:xfrm>
            <a:off x="395536" y="4941168"/>
            <a:ext cx="8569325" cy="936625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rgbClr val="000066"/>
              </a:buClr>
              <a:buSzPct val="100000"/>
              <a:buFont typeface="Wingdings" pitchFamily="2" charset="2"/>
              <a:buNone/>
            </a:pPr>
            <a:r>
              <a:rPr lang="ru-RU" altLang="ru-RU" b="1" dirty="0">
                <a:solidFill>
                  <a:srgbClr val="000099"/>
                </a:solidFill>
              </a:rPr>
              <a:t>Учебный процесс ведут  высококвалифицированные преподаватели  и специалисты-практики с использованием современных технологий обучения и интерактивного оборудования</a:t>
            </a:r>
          </a:p>
          <a:p>
            <a:pPr eaLnBrk="1" hangingPunct="1">
              <a:spcBef>
                <a:spcPct val="20000"/>
              </a:spcBef>
              <a:buSzPct val="100000"/>
              <a:buFont typeface="Wingdings" pitchFamily="2" charset="2"/>
              <a:buNone/>
            </a:pPr>
            <a:endParaRPr lang="ru-RU" altLang="ru-RU" dirty="0"/>
          </a:p>
        </p:txBody>
      </p:sp>
      <p:pic>
        <p:nvPicPr>
          <p:cNvPr id="16" name="Picture 9" descr="i?id=108163693-04"/>
          <p:cNvPicPr>
            <a:picLocks noChangeAspect="1" noChangeArrowheads="1"/>
          </p:cNvPicPr>
          <p:nvPr/>
        </p:nvPicPr>
        <p:blipFill>
          <a:blip r:embed="rId6" cstate="print">
            <a:extLst/>
          </a:blip>
          <a:srcRect/>
          <a:stretch>
            <a:fillRect/>
          </a:stretch>
        </p:blipFill>
        <p:spPr bwMode="auto">
          <a:xfrm>
            <a:off x="3635896" y="5944090"/>
            <a:ext cx="1224136" cy="91391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32851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1844824"/>
            <a:ext cx="87129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</p:txBody>
      </p:sp>
      <p:pic>
        <p:nvPicPr>
          <p:cNvPr id="8" name="Picture 4" descr="C:\Users\PC-05\Desktop\Безымянный-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8028384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787640" y="1268760"/>
            <a:ext cx="46727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2996952"/>
            <a:ext cx="8280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47664" y="1268760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профессиональной переподготовки </a:t>
            </a:r>
            <a:b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специальности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44.02.01 Дошкольное образование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8"/>
          <p:cNvSpPr>
            <a:spLocks noChangeArrowheads="1"/>
          </p:cNvSpPr>
          <p:nvPr/>
        </p:nvSpPr>
        <p:spPr bwMode="auto">
          <a:xfrm>
            <a:off x="2987824" y="2276872"/>
            <a:ext cx="6012160" cy="1296988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«Проектирование и реализация дополнительных общеобразовательных программ»</a:t>
            </a:r>
          </a:p>
        </p:txBody>
      </p:sp>
      <p:sp>
        <p:nvSpPr>
          <p:cNvPr id="16" name="Скругленный прямоугольник 5"/>
          <p:cNvSpPr>
            <a:spLocks noChangeArrowheads="1"/>
          </p:cNvSpPr>
          <p:nvPr/>
        </p:nvSpPr>
        <p:spPr bwMode="auto">
          <a:xfrm>
            <a:off x="2915816" y="3645024"/>
            <a:ext cx="6084168" cy="1067926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lvl="1" algn="just">
              <a:spcBef>
                <a:spcPct val="20000"/>
              </a:spcBef>
              <a:buSzPct val="100000"/>
            </a:pPr>
            <a:r>
              <a:rPr lang="ru-RU" sz="16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 дополнительного образования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занятия в соответствии с дополнительной общеобразовательной программой выбранной направленности</a:t>
            </a:r>
          </a:p>
        </p:txBody>
      </p:sp>
      <p:sp>
        <p:nvSpPr>
          <p:cNvPr id="17" name="Скругленный прямоугольник 6"/>
          <p:cNvSpPr>
            <a:spLocks noChangeArrowheads="1"/>
          </p:cNvSpPr>
          <p:nvPr/>
        </p:nvSpPr>
        <p:spPr bwMode="auto">
          <a:xfrm>
            <a:off x="196098" y="4797152"/>
            <a:ext cx="5976664" cy="1944216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marL="285750" indent="-285750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ru-RU" alt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Готовит обучающихся к участию в выставках, конкурсах, соревнованиях и иных аналогичных мероприятиях в соответствии с направленностью осваиваемой образовательной программы.</a:t>
            </a:r>
          </a:p>
          <a:p>
            <a:pPr marL="285750" indent="-285750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ru-RU" alt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Создает условия для развития обучающихся и реализации их возможностей.</a:t>
            </a:r>
          </a:p>
          <a:p>
            <a:pPr marL="285750" indent="-285750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ru-RU" alt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Знает и использует современные формы, методы, средства и приемы организации деятельности обучающихся.</a:t>
            </a:r>
            <a:endParaRPr lang="ru-RU" alt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2" descr="C:\Users\PC-05\Pictures\_DSC333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2528945" cy="1963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C:\Users\Пользователь\Desktop\_DSC226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5333" y="4797152"/>
            <a:ext cx="271025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51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1844824"/>
            <a:ext cx="87129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</p:txBody>
      </p:sp>
      <p:pic>
        <p:nvPicPr>
          <p:cNvPr id="8" name="Picture 4" descr="C:\Users\PC-05\Desktop\Безымянный-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203912"/>
            <a:ext cx="8836025" cy="1043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787640" y="1268760"/>
            <a:ext cx="46727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2996952"/>
            <a:ext cx="8280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yar-pk.edu.yar.ru/fotografii_meropriyatiy_kolledzha/innovatikalab_zavolzhe/img_1064_w360_h36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324244"/>
            <a:ext cx="2627784" cy="1759156"/>
          </a:xfrm>
          <a:prstGeom prst="rect">
            <a:avLst/>
          </a:prstGeom>
          <a:noFill/>
        </p:spPr>
      </p:pic>
      <p:pic>
        <p:nvPicPr>
          <p:cNvPr id="2052" name="Picture 4" descr="https://yar-pk.edu.yar.ru/innovatika_lab/grigorevskaya_shkola/lijysgujjvc_w360_h36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6937" y="4642369"/>
            <a:ext cx="2787063" cy="210699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1457908" y="1287013"/>
            <a:ext cx="73448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профессиональной переподготовки </a:t>
            </a:r>
            <a:b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специальности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44.02.02 Преподавание в начальных классах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8"/>
          <p:cNvSpPr>
            <a:spLocks noChangeArrowheads="1"/>
          </p:cNvSpPr>
          <p:nvPr/>
        </p:nvSpPr>
        <p:spPr bwMode="auto">
          <a:xfrm>
            <a:off x="2987824" y="2492896"/>
            <a:ext cx="6012160" cy="813012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100000"/>
            </a:pP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«Организационно-педагогическое обеспечение воспитательного процесса»</a:t>
            </a:r>
          </a:p>
        </p:txBody>
      </p:sp>
      <p:sp>
        <p:nvSpPr>
          <p:cNvPr id="16" name="Скругленный прямоугольник 5"/>
          <p:cNvSpPr>
            <a:spLocks noChangeArrowheads="1"/>
          </p:cNvSpPr>
          <p:nvPr/>
        </p:nvSpPr>
        <p:spPr bwMode="auto">
          <a:xfrm>
            <a:off x="3009637" y="3429000"/>
            <a:ext cx="5976664" cy="1008112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000066"/>
              </a:buClr>
              <a:buSzPct val="100000"/>
            </a:pPr>
            <a:r>
              <a:rPr lang="ru-RU" b="1" dirty="0" smtClean="0">
                <a:solidFill>
                  <a:srgbClr val="000099"/>
                </a:solidFill>
              </a:rPr>
              <a:t>Педагог – организатор </a:t>
            </a:r>
            <a:r>
              <a:rPr lang="ru-RU" dirty="0" smtClean="0">
                <a:solidFill>
                  <a:srgbClr val="000099"/>
                </a:solidFill>
              </a:rPr>
              <a:t>организует </a:t>
            </a:r>
            <a:r>
              <a:rPr lang="ru-RU" dirty="0">
                <a:solidFill>
                  <a:srgbClr val="000099"/>
                </a:solidFill>
              </a:rPr>
              <a:t>работу с детскими коллективами, </a:t>
            </a:r>
            <a:r>
              <a:rPr lang="ru-RU" dirty="0" smtClean="0">
                <a:solidFill>
                  <a:srgbClr val="000099"/>
                </a:solidFill>
              </a:rPr>
              <a:t>объединениями, проводит </a:t>
            </a:r>
            <a:r>
              <a:rPr lang="ru-RU" dirty="0">
                <a:solidFill>
                  <a:srgbClr val="000099"/>
                </a:solidFill>
              </a:rPr>
              <a:t>мероприятия в рамках реализации программ внеурочной деятельности.</a:t>
            </a:r>
          </a:p>
          <a:p>
            <a:pPr algn="just">
              <a:spcBef>
                <a:spcPct val="20000"/>
              </a:spcBef>
              <a:buClr>
                <a:srgbClr val="000066"/>
              </a:buClr>
              <a:buSzPct val="100000"/>
            </a:pP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17" name="Скругленный прямоугольник 6"/>
          <p:cNvSpPr>
            <a:spLocks noChangeArrowheads="1"/>
          </p:cNvSpPr>
          <p:nvPr/>
        </p:nvSpPr>
        <p:spPr bwMode="auto">
          <a:xfrm>
            <a:off x="116623" y="4697478"/>
            <a:ext cx="5976664" cy="1971683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развитию патриотизма, экологической, этической, эстетической, информационной культуры обучающихся.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физического, трудового воспитания обучающихся.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Вовлекает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в игровую, проектную, творческую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деятельность.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1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1844824"/>
            <a:ext cx="87129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</p:txBody>
      </p:sp>
      <p:pic>
        <p:nvPicPr>
          <p:cNvPr id="8" name="Picture 4" descr="C:\Users\PC-05\Desktop\Безымянный-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8028384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787640" y="1268760"/>
            <a:ext cx="46727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2996952"/>
            <a:ext cx="8280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03648" y="1196752"/>
            <a:ext cx="77403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профессиональной переподготовки </a:t>
            </a:r>
            <a:b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специальности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44.02.05 Коррекционная педагогика в начальном образовании</a:t>
            </a:r>
          </a:p>
          <a:p>
            <a:pPr algn="ctr"/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8"/>
          <p:cNvSpPr>
            <a:spLocks noChangeArrowheads="1"/>
          </p:cNvSpPr>
          <p:nvPr/>
        </p:nvSpPr>
        <p:spPr bwMode="auto">
          <a:xfrm>
            <a:off x="251521" y="2276872"/>
            <a:ext cx="8640959" cy="864096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100000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«Социально-педагогическая поддержка обучающихся в процессе социализации»</a:t>
            </a:r>
          </a:p>
        </p:txBody>
      </p:sp>
      <p:sp>
        <p:nvSpPr>
          <p:cNvPr id="16" name="Скругленный прямоугольник 5"/>
          <p:cNvSpPr>
            <a:spLocks noChangeArrowheads="1"/>
          </p:cNvSpPr>
          <p:nvPr/>
        </p:nvSpPr>
        <p:spPr bwMode="auto">
          <a:xfrm>
            <a:off x="251520" y="3356992"/>
            <a:ext cx="6768752" cy="108012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Социальный педагог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работает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детьми, имеющими проблемы в учебе, нарушающими общепринятые нормы поведения, с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из неблагополучных семей </a:t>
            </a:r>
          </a:p>
        </p:txBody>
      </p:sp>
      <p:sp>
        <p:nvSpPr>
          <p:cNvPr id="17" name="Скругленный прямоугольник 6"/>
          <p:cNvSpPr>
            <a:spLocks noChangeArrowheads="1"/>
          </p:cNvSpPr>
          <p:nvPr/>
        </p:nvSpPr>
        <p:spPr bwMode="auto">
          <a:xfrm>
            <a:off x="204045" y="4847674"/>
            <a:ext cx="8640959" cy="1738917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Выявляет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анализирует проблемы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обучающихся.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Разрабатывает меры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социально-педагогического сопровождения обучающихся,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том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числе находящихся в трудной жизненной ситуации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Разрабатывает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реализует программы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обучающихся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социальной компетентности.</a:t>
            </a:r>
          </a:p>
        </p:txBody>
      </p:sp>
      <p:pic>
        <p:nvPicPr>
          <p:cNvPr id="4" name="Picture 2" descr="C:\Users\Ярпк-2\Desktop\depositphotos_268484202-stock-photo-little-child-holding-hands-wit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15555" y="3335506"/>
            <a:ext cx="1656184" cy="1104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851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1844824"/>
            <a:ext cx="87129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</p:txBody>
      </p:sp>
      <p:pic>
        <p:nvPicPr>
          <p:cNvPr id="8" name="Picture 4" descr="C:\Users\PC-05\Desktop\Безымянный-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8028384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787640" y="1268760"/>
            <a:ext cx="46727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2996952"/>
            <a:ext cx="8280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03648" y="1196752"/>
            <a:ext cx="77403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профессиональной переподготовки </a:t>
            </a:r>
            <a:b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специальности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49.02.01 Физическая культура</a:t>
            </a:r>
          </a:p>
          <a:p>
            <a:pPr algn="ctr"/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8"/>
          <p:cNvSpPr>
            <a:spLocks noChangeArrowheads="1"/>
          </p:cNvSpPr>
          <p:nvPr/>
        </p:nvSpPr>
        <p:spPr bwMode="auto">
          <a:xfrm>
            <a:off x="2699792" y="2204864"/>
            <a:ext cx="6228184" cy="864096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100000"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5"/>
          <p:cNvSpPr>
            <a:spLocks noChangeArrowheads="1"/>
          </p:cNvSpPr>
          <p:nvPr/>
        </p:nvSpPr>
        <p:spPr bwMode="auto">
          <a:xfrm>
            <a:off x="2554760" y="3429000"/>
            <a:ext cx="6589240" cy="863516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Фитнес-тренер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организует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проводит занятия по фитнесу на основе различных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6"/>
          <p:cNvSpPr>
            <a:spLocks noChangeArrowheads="1"/>
          </p:cNvSpPr>
          <p:nvPr/>
        </p:nvSpPr>
        <p:spPr bwMode="auto">
          <a:xfrm>
            <a:off x="251520" y="4552091"/>
            <a:ext cx="8208912" cy="2189277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Планирует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занятия, сочетает различные комплексы упражнений, адаптирует упражнения в соответствии с уровнем физического состояния и подготовленностью занимающихся.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Обучает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занимающихся правилам использования специализированного оборудования и инвентаря, применяемого в занятиях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Инструктирует занимающихся по технике безопасного использования малого и большого специализированного оборудования, и инвентаря для занятий.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638128" y="2372316"/>
            <a:ext cx="61926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Технология и методика фитнес-тренировок»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4" descr="https://avatars.mds.yandex.net/get-pdb/225396/6e5dd8d6-5e2b-4613-9050-7cdf9b1505d4/ori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564904"/>
            <a:ext cx="2304256" cy="18722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51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AutoShape 4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16291" y="5013176"/>
            <a:ext cx="8573541" cy="2544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899592" y="3284984"/>
            <a:ext cx="76328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1700808"/>
            <a:ext cx="828092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Срок обучения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1 год 10 месяцев (1,2 курс)</a:t>
            </a:r>
          </a:p>
          <a:p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Стоимость обучения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студентов очной формы обучения – 10 450 руб. в год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99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AutoShape 4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16291" y="5013176"/>
            <a:ext cx="8573541" cy="2544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899592" y="1844824"/>
            <a:ext cx="763284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Подать заявление и заключить договор </a:t>
            </a:r>
          </a:p>
          <a:p>
            <a:pPr algn="ctr" fontAlgn="base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обучение по программе профессиональной переподготовки можно </a:t>
            </a:r>
          </a:p>
          <a:p>
            <a:pPr algn="ctr" fontAlgn="base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26 августа по 10 сентября 2024 года </a:t>
            </a:r>
          </a:p>
          <a:p>
            <a:pPr algn="ctr" fontAlgn="base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кабинет 413</a:t>
            </a:r>
          </a:p>
          <a:p>
            <a:pPr algn="ctr" fontAlgn="base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Контакты:</a:t>
            </a:r>
          </a:p>
          <a:p>
            <a:pPr algn="ctr" fontAlgn="base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тел. (4852) 74-61-92</a:t>
            </a:r>
          </a:p>
          <a:p>
            <a:pPr fontAlgn="base"/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99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3741</TotalTime>
  <Words>504</Words>
  <Application>Microsoft Office PowerPoint</Application>
  <PresentationFormat>Экран (4:3)</PresentationFormat>
  <Paragraphs>151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PC-05</dc:creator>
  <cp:lastModifiedBy>user</cp:lastModifiedBy>
  <cp:revision>500</cp:revision>
  <dcterms:created xsi:type="dcterms:W3CDTF">2018-08-20T10:07:05Z</dcterms:created>
  <dcterms:modified xsi:type="dcterms:W3CDTF">2024-06-03T07:31:26Z</dcterms:modified>
</cp:coreProperties>
</file>