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6C32C3-1288-FAC8-73CA-485D865CBB8D}"/>
              </a:ext>
            </a:extLst>
          </p:cNvPr>
          <p:cNvSpPr/>
          <p:nvPr/>
        </p:nvSpPr>
        <p:spPr>
          <a:xfrm>
            <a:off x="0" y="0"/>
            <a:ext cx="12192000" cy="3929845"/>
          </a:xfrm>
          <a:prstGeom prst="rect">
            <a:avLst/>
          </a:prstGeom>
          <a:solidFill>
            <a:srgbClr val="428B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334F6-5BCC-9BDB-26C2-2BC08C59D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437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771093-BB8A-40B4-71A0-39EA7C52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138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2CB611-D64A-ADD5-76FE-5CD2FD2E7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0119"/>
            <a:ext cx="12192000" cy="7578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C8CA0F-3A91-7418-8BFA-AAD9F1CE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587" y="6410383"/>
            <a:ext cx="1012135" cy="3283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5961F77-1FA3-7F18-6909-80C67ACE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53" y="152065"/>
            <a:ext cx="3978814" cy="5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21E9-D267-8261-36C5-8FB2FCDB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3E16B-40E1-FF75-369D-1EFD9B8A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0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79F41-038E-BB54-ADEC-A5D8CB0D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9C6AE842-FCE0-13CA-AEA2-558FFE9479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2888" y="1876425"/>
            <a:ext cx="4760912" cy="4211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2172719-C8A8-E9CF-D87F-07DC1B2FE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76425"/>
            <a:ext cx="5394158" cy="42116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339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9EBAD-2B3E-D0B4-8B24-DCCF05F9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9ED4A-22F8-8D11-AEDB-6C6DB57A6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0A66D1-1683-8B01-2ACB-B2C107FA6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8408"/>
            <a:ext cx="12192000" cy="757881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9BFF622-B4EF-2093-2080-0BB0C1824856}"/>
              </a:ext>
            </a:extLst>
          </p:cNvPr>
          <p:cNvSpPr txBox="1">
            <a:spLocks/>
          </p:cNvSpPr>
          <p:nvPr/>
        </p:nvSpPr>
        <p:spPr>
          <a:xfrm>
            <a:off x="11411746" y="6377437"/>
            <a:ext cx="63468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D8B84-CF63-B146-BBF7-C2AE02005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3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75B4C-C206-4E85-A29C-A2C5C3FA8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4372"/>
            <a:ext cx="9144000" cy="227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Интенсификация подготовки студента колледжа к защите дипломной работы </a:t>
            </a:r>
            <a:br>
              <a:rPr lang="ru-RU" sz="3200" dirty="0" smtClean="0"/>
            </a:br>
            <a:r>
              <a:rPr lang="ru-RU" sz="3200" dirty="0" smtClean="0"/>
              <a:t>(из опыта ГПОАУ ЯО Ярославского педагогического колледжа)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28A6A1-9619-4904-A181-7EE565901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Смирнов В.Е., заместитель директора по учебной работе ГПОАУ ЯО Ярославского педагогического колледжа</a:t>
            </a:r>
          </a:p>
          <a:p>
            <a:r>
              <a:rPr lang="ru-RU" sz="2000" dirty="0" smtClean="0"/>
              <a:t>(г. Ярославль)</a:t>
            </a:r>
            <a:endParaRPr lang="ru-RU" sz="20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57E7FFC-1A9D-43AE-8A5A-276E16FD93C4}"/>
              </a:ext>
            </a:extLst>
          </p:cNvPr>
          <p:cNvGrpSpPr/>
          <p:nvPr/>
        </p:nvGrpSpPr>
        <p:grpSpPr>
          <a:xfrm>
            <a:off x="9023488" y="111357"/>
            <a:ext cx="2928899" cy="747205"/>
            <a:chOff x="5013551" y="108602"/>
            <a:chExt cx="2928899" cy="747205"/>
          </a:xfrm>
        </p:grpSpPr>
        <p:pic>
          <p:nvPicPr>
            <p:cNvPr id="1027" name="Picture 4" descr="https://perm.ugk-granite.ru/images/clients/SPB_GKU_CKB.jpeg">
              <a:extLst>
                <a:ext uri="{FF2B5EF4-FFF2-40B4-BE49-F238E27FC236}">
                  <a16:creationId xmlns:a16="http://schemas.microsoft.com/office/drawing/2014/main" id="{2124B686-467C-4AA9-85CE-FD24F232C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6" t="7224" r="20982"/>
            <a:stretch>
              <a:fillRect/>
            </a:stretch>
          </p:blipFill>
          <p:spPr bwMode="auto">
            <a:xfrm>
              <a:off x="5013551" y="108602"/>
              <a:ext cx="640629" cy="74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Рисунок 1910592435">
              <a:extLst>
                <a:ext uri="{FF2B5EF4-FFF2-40B4-BE49-F238E27FC236}">
                  <a16:creationId xmlns:a16="http://schemas.microsoft.com/office/drawing/2014/main" id="{0B4995CA-8217-4956-BBE1-3E453F723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72488"/>
              <a:ext cx="896290" cy="65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image1.png" descr="Эмблема НК без фона">
              <a:extLst>
                <a:ext uri="{FF2B5EF4-FFF2-40B4-BE49-F238E27FC236}">
                  <a16:creationId xmlns:a16="http://schemas.microsoft.com/office/drawing/2014/main" id="{99FD0955-6035-45CE-8FC9-69B4B8DB1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081" y="159847"/>
              <a:ext cx="382369" cy="65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2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«Слепые зоны»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43285200"/>
              </p:ext>
            </p:extLst>
          </p:nvPr>
        </p:nvGraphicFramePr>
        <p:xfrm>
          <a:off x="981795" y="2061351"/>
          <a:ext cx="10614460" cy="255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230">
                  <a:extLst>
                    <a:ext uri="{9D8B030D-6E8A-4147-A177-3AD203B41FA5}">
                      <a16:colId xmlns:a16="http://schemas.microsoft.com/office/drawing/2014/main" val="1322909158"/>
                    </a:ext>
                  </a:extLst>
                </a:gridCol>
                <a:gridCol w="5307230">
                  <a:extLst>
                    <a:ext uri="{9D8B030D-6E8A-4147-A177-3AD203B41FA5}">
                      <a16:colId xmlns:a16="http://schemas.microsoft.com/office/drawing/2014/main" val="2148103857"/>
                    </a:ext>
                  </a:extLst>
                </a:gridCol>
              </a:tblGrid>
              <a:tr h="5403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Слепая зона</a:t>
                      </a:r>
                      <a:r>
                        <a:rPr lang="ru-RU" sz="2000" baseline="0" dirty="0" smtClean="0"/>
                        <a:t> 7</a:t>
                      </a:r>
                      <a:endParaRPr lang="ru-RU" sz="2000" dirty="0"/>
                    </a:p>
                  </a:txBody>
                  <a:tcPr marL="41399" marR="4139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59405"/>
                  </a:ext>
                </a:extLst>
              </a:tr>
              <a:tr h="1330607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ИНОЕ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остальные требования к выполнению, представлению результатов и т.п.?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сколько студентов можно закрепить за руководителем?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когда утверждать приказ?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…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 взять, «подсмотреть»?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extLst>
                  <a:ext uri="{0D108BD9-81ED-4DB2-BD59-A6C34878D82A}">
                    <a16:rowId xmlns:a16="http://schemas.microsoft.com/office/drawing/2014/main" val="1838405740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981795" y="3674225"/>
            <a:ext cx="10508363" cy="2413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" dirty="0" smtClean="0"/>
              <a:t>.</a:t>
            </a:r>
            <a:endParaRPr lang="ru-RU" sz="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03125"/>
              </p:ext>
            </p:extLst>
          </p:nvPr>
        </p:nvGraphicFramePr>
        <p:xfrm>
          <a:off x="981795" y="4650005"/>
          <a:ext cx="10614460" cy="135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460">
                  <a:extLst>
                    <a:ext uri="{9D8B030D-6E8A-4147-A177-3AD203B41FA5}">
                      <a16:colId xmlns:a16="http://schemas.microsoft.com/office/drawing/2014/main" val="1719753439"/>
                    </a:ext>
                  </a:extLst>
                </a:gridCol>
              </a:tblGrid>
              <a:tr h="3578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Вариант решения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84797"/>
                  </a:ext>
                </a:extLst>
              </a:tr>
              <a:tr h="959855"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ЛНА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4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«Слепые зоны»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147231367"/>
              </p:ext>
            </p:extLst>
          </p:nvPr>
        </p:nvGraphicFramePr>
        <p:xfrm>
          <a:off x="981795" y="2061351"/>
          <a:ext cx="10614460" cy="2277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230">
                  <a:extLst>
                    <a:ext uri="{9D8B030D-6E8A-4147-A177-3AD203B41FA5}">
                      <a16:colId xmlns:a16="http://schemas.microsoft.com/office/drawing/2014/main" val="1322909158"/>
                    </a:ext>
                  </a:extLst>
                </a:gridCol>
                <a:gridCol w="5307230">
                  <a:extLst>
                    <a:ext uri="{9D8B030D-6E8A-4147-A177-3AD203B41FA5}">
                      <a16:colId xmlns:a16="http://schemas.microsoft.com/office/drawing/2014/main" val="2148103857"/>
                    </a:ext>
                  </a:extLst>
                </a:gridCol>
              </a:tblGrid>
              <a:tr h="5403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Слепая зона</a:t>
                      </a:r>
                      <a:r>
                        <a:rPr lang="ru-RU" sz="2000" baseline="0" dirty="0" smtClean="0"/>
                        <a:t> 8</a:t>
                      </a:r>
                      <a:endParaRPr lang="ru-RU" sz="2000" dirty="0"/>
                    </a:p>
                  </a:txBody>
                  <a:tcPr marL="41399" marR="4139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59405"/>
                  </a:ext>
                </a:extLst>
              </a:tr>
              <a:tr h="133060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«Методические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организации выполнения и защиты ВКР в образовательных организациях, реализующих ОП СПО» (направлены письмом Министерства образования и науки Российской Федерации от 20.07.2015 № 06-846)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«УРА!»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extLst>
                  <a:ext uri="{0D108BD9-81ED-4DB2-BD59-A6C34878D82A}">
                    <a16:rowId xmlns:a16="http://schemas.microsoft.com/office/drawing/2014/main" val="1838405740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981795" y="3674225"/>
            <a:ext cx="10508363" cy="2413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" dirty="0" smtClean="0"/>
              <a:t>.</a:t>
            </a:r>
            <a:endParaRPr lang="ru-RU" sz="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46112"/>
              </p:ext>
            </p:extLst>
          </p:nvPr>
        </p:nvGraphicFramePr>
        <p:xfrm>
          <a:off x="981795" y="4339039"/>
          <a:ext cx="106144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460">
                  <a:extLst>
                    <a:ext uri="{9D8B030D-6E8A-4147-A177-3AD203B41FA5}">
                      <a16:colId xmlns:a16="http://schemas.microsoft.com/office/drawing/2014/main" val="1719753439"/>
                    </a:ext>
                  </a:extLst>
                </a:gridCol>
              </a:tblGrid>
              <a:tr h="3207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Вариант решения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84797"/>
                  </a:ext>
                </a:extLst>
              </a:tr>
              <a:tr h="1208993"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обязательны</a:t>
                      </a:r>
                      <a:r>
                        <a:rPr lang="ru-RU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исполнению</a:t>
                      </a:r>
                    </a:p>
                    <a:p>
                      <a:pPr algn="ctr"/>
                      <a:endParaRPr lang="ru-RU" sz="180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Используем в части не противоречащей законодательству и «удобной» для нас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8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«Интенсификация»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Интенсификация</a:t>
            </a:r>
            <a:r>
              <a:rPr lang="ru-RU" sz="2000" dirty="0"/>
              <a:t> — процесс развития какой-либо сферы или проекта за счет применения </a:t>
            </a:r>
            <a:r>
              <a:rPr lang="ru-RU" sz="2000" b="1" dirty="0"/>
              <a:t>более эффективных средств </a:t>
            </a:r>
            <a:r>
              <a:rPr lang="ru-RU" sz="2000" dirty="0"/>
              <a:t>и </a:t>
            </a:r>
            <a:r>
              <a:rPr lang="ru-RU" sz="2000" b="1" dirty="0"/>
              <a:t>оптимизированных </a:t>
            </a:r>
            <a:r>
              <a:rPr lang="ru-RU" sz="2000" b="1" dirty="0" smtClean="0"/>
              <a:t>процессов</a:t>
            </a: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Интенсификация </a:t>
            </a:r>
            <a:r>
              <a:rPr lang="ru-RU" sz="2000" dirty="0"/>
              <a:t>—  </a:t>
            </a:r>
            <a:r>
              <a:rPr lang="ru-RU" sz="2000" dirty="0" smtClean="0"/>
              <a:t>увеличение</a:t>
            </a:r>
            <a:r>
              <a:rPr lang="ru-RU" sz="2000" dirty="0"/>
              <a:t> производительности, </a:t>
            </a:r>
            <a:r>
              <a:rPr lang="ru-RU" sz="2000" b="1" dirty="0" smtClean="0"/>
              <a:t>действенности, результата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Интенсификация</a:t>
            </a:r>
            <a:r>
              <a:rPr lang="ru-RU" sz="2000" dirty="0"/>
              <a:t>  —  повышение интенсивности </a:t>
            </a:r>
            <a:r>
              <a:rPr lang="ru-RU" sz="2000" dirty="0" smtClean="0"/>
              <a:t>процесса </a:t>
            </a:r>
            <a:r>
              <a:rPr lang="ru-RU" sz="2000" dirty="0"/>
              <a:t>путем более полного использования </a:t>
            </a:r>
            <a:r>
              <a:rPr lang="ru-RU" sz="2000" b="1" dirty="0"/>
              <a:t>каждой единицы ресурсного </a:t>
            </a:r>
            <a:r>
              <a:rPr lang="ru-RU" sz="2000" b="1" dirty="0" smtClean="0"/>
              <a:t>потенциала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41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«Интенсификация»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2000" b="1" dirty="0" smtClean="0"/>
              <a:t>алгоритмизация (поэтапность)</a:t>
            </a:r>
          </a:p>
          <a:p>
            <a:pPr algn="ctr">
              <a:buFontTx/>
              <a:buChar char="-"/>
            </a:pPr>
            <a:endParaRPr lang="ru-RU" sz="2000" b="1" dirty="0" smtClean="0"/>
          </a:p>
          <a:p>
            <a:pPr algn="ctr">
              <a:buFontTx/>
              <a:buChar char="-"/>
            </a:pPr>
            <a:r>
              <a:rPr lang="ru-RU" sz="2000" b="1" dirty="0" smtClean="0"/>
              <a:t>четкие, единые требования</a:t>
            </a:r>
          </a:p>
          <a:p>
            <a:pPr algn="ctr">
              <a:buFontTx/>
              <a:buChar char="-"/>
            </a:pPr>
            <a:endParaRPr lang="ru-RU" sz="2000" b="1" dirty="0"/>
          </a:p>
          <a:p>
            <a:pPr algn="ctr">
              <a:buFontTx/>
              <a:buChar char="-"/>
            </a:pPr>
            <a:r>
              <a:rPr lang="ru-RU" sz="2000" b="1" dirty="0" smtClean="0"/>
              <a:t>регуляция и контроль всей деятельности от задумки до результата</a:t>
            </a:r>
          </a:p>
          <a:p>
            <a:pPr algn="ctr">
              <a:buFontTx/>
              <a:buChar char="-"/>
            </a:pPr>
            <a:endParaRPr lang="ru-RU" sz="2000" b="1" dirty="0" smtClean="0"/>
          </a:p>
          <a:p>
            <a:pPr algn="ctr">
              <a:buFontTx/>
              <a:buChar char="-"/>
            </a:pPr>
            <a:r>
              <a:rPr lang="ru-RU" sz="2000" b="1" dirty="0" smtClean="0"/>
              <a:t>использование шаблонов, примеров</a:t>
            </a:r>
          </a:p>
          <a:p>
            <a:pPr algn="ctr">
              <a:buFontTx/>
              <a:buChar char="-"/>
            </a:pPr>
            <a:endParaRPr lang="ru-RU" sz="2000" b="1" dirty="0" smtClean="0"/>
          </a:p>
          <a:p>
            <a:pPr algn="ctr">
              <a:buFontTx/>
              <a:buChar char="-"/>
            </a:pPr>
            <a:r>
              <a:rPr lang="ru-RU" sz="2000" b="1" dirty="0" smtClean="0"/>
              <a:t>поэтапная корректировка результатов каждого этапа (</a:t>
            </a:r>
            <a:r>
              <a:rPr lang="ru-RU" sz="2000" b="1" dirty="0" err="1" smtClean="0"/>
              <a:t>подэтапа</a:t>
            </a:r>
            <a:r>
              <a:rPr lang="ru-RU" sz="2000" b="1" dirty="0" smtClean="0"/>
              <a:t>)</a:t>
            </a:r>
          </a:p>
          <a:p>
            <a:pPr algn="just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7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«Интенсификация»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/>
              <a:t>ПОДГОТОВИТЕЛЬНЫЙ ЭТАП</a:t>
            </a:r>
          </a:p>
          <a:p>
            <a:pPr marL="0" indent="0" algn="ctr">
              <a:buNone/>
            </a:pPr>
            <a:endParaRPr lang="ru-RU" sz="2000" b="1" dirty="0"/>
          </a:p>
          <a:p>
            <a:pPr algn="ctr">
              <a:buFontTx/>
              <a:buChar char="-"/>
            </a:pPr>
            <a:r>
              <a:rPr lang="ru-RU" sz="2000" dirty="0" smtClean="0"/>
              <a:t>фронтальное обучение преподавателей (руководителей)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фронтальная консультация обучающихся до начала выбора темы (что развиваем, формируем…, у кого, посредством чего и т.п.)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индивидуальный проект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курсовая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41582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«Интенсификация»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/>
              <a:t>ЭТАП ПОДГОТОВКИ ДР</a:t>
            </a:r>
          </a:p>
          <a:p>
            <a:pPr marL="0" indent="0" algn="ctr">
              <a:buNone/>
            </a:pPr>
            <a:endParaRPr lang="ru-RU" sz="2000" b="1" dirty="0"/>
          </a:p>
          <a:p>
            <a:pPr algn="ctr">
              <a:buFontTx/>
              <a:buChar char="-"/>
            </a:pPr>
            <a:r>
              <a:rPr lang="ru-RU" sz="2000" dirty="0" smtClean="0"/>
              <a:t>четкие единые требования (ИП, КР, ЛНА)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контрольные точки с последующей корректировкой (предзащиты)</a:t>
            </a:r>
          </a:p>
          <a:p>
            <a:pPr algn="ctr">
              <a:buFontTx/>
              <a:buChar char="-"/>
            </a:pPr>
            <a:endParaRPr lang="ru-RU" sz="2000" dirty="0"/>
          </a:p>
          <a:p>
            <a:pPr algn="ctr">
              <a:buFontTx/>
              <a:buChar char="-"/>
            </a:pPr>
            <a:r>
              <a:rPr lang="ru-RU" sz="2000" dirty="0" smtClean="0"/>
              <a:t>общедоступный пример подготовки основных частей ДР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задание на преддипломную практику</a:t>
            </a:r>
          </a:p>
        </p:txBody>
      </p:sp>
    </p:spTree>
    <p:extLst>
      <p:ext uri="{BB962C8B-B14F-4D97-AF65-F5344CB8AC3E}">
        <p14:creationId xmlns:p14="http://schemas.microsoft.com/office/powerpoint/2010/main" val="39709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Четкие единые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1. Общие требования к </a:t>
            </a:r>
            <a:r>
              <a:rPr lang="ru-RU" sz="2400" dirty="0" smtClean="0"/>
              <a:t>оформлению</a:t>
            </a:r>
            <a:endParaRPr lang="ru-RU" sz="2400" dirty="0"/>
          </a:p>
          <a:p>
            <a:r>
              <a:rPr lang="ru-RU" sz="2400" dirty="0"/>
              <a:t>2. Нумерация </a:t>
            </a:r>
            <a:r>
              <a:rPr lang="ru-RU" sz="2400" dirty="0" smtClean="0"/>
              <a:t>страниц</a:t>
            </a:r>
            <a:endParaRPr lang="ru-RU" sz="2400" dirty="0"/>
          </a:p>
          <a:p>
            <a:r>
              <a:rPr lang="ru-RU" sz="2400" dirty="0"/>
              <a:t>3. Оформление </a:t>
            </a:r>
            <a:r>
              <a:rPr lang="ru-RU" sz="2400" dirty="0" smtClean="0"/>
              <a:t>оглавления</a:t>
            </a:r>
            <a:endParaRPr lang="ru-RU" sz="2400" dirty="0"/>
          </a:p>
          <a:p>
            <a:r>
              <a:rPr lang="ru-RU" sz="2400" dirty="0"/>
              <a:t>4. Оформление </a:t>
            </a:r>
            <a:r>
              <a:rPr lang="ru-RU" sz="2400" dirty="0" smtClean="0"/>
              <a:t>заголовков</a:t>
            </a:r>
            <a:endParaRPr lang="ru-RU" sz="2400" dirty="0"/>
          </a:p>
          <a:p>
            <a:r>
              <a:rPr lang="ru-RU" sz="2400" dirty="0"/>
              <a:t>5. Оформление библиографических </a:t>
            </a:r>
            <a:r>
              <a:rPr lang="ru-RU" sz="2400" dirty="0" smtClean="0"/>
              <a:t>ссылок</a:t>
            </a:r>
            <a:endParaRPr lang="ru-RU" sz="2400" dirty="0"/>
          </a:p>
          <a:p>
            <a:r>
              <a:rPr lang="ru-RU" sz="2400" dirty="0"/>
              <a:t>6. Оформление списка использованных источников и </a:t>
            </a:r>
            <a:r>
              <a:rPr lang="ru-RU" sz="2400" dirty="0" smtClean="0"/>
              <a:t>литературы</a:t>
            </a:r>
            <a:endParaRPr lang="ru-RU" sz="2400" dirty="0"/>
          </a:p>
          <a:p>
            <a:r>
              <a:rPr lang="ru-RU" sz="2400" dirty="0"/>
              <a:t>7. Оформление </a:t>
            </a:r>
            <a:r>
              <a:rPr lang="ru-RU" sz="2400" dirty="0" smtClean="0"/>
              <a:t>таблиц</a:t>
            </a:r>
            <a:endParaRPr lang="ru-RU" sz="2400" dirty="0"/>
          </a:p>
          <a:p>
            <a:r>
              <a:rPr lang="ru-RU" sz="2400" dirty="0"/>
              <a:t>8. Оформление </a:t>
            </a:r>
            <a:r>
              <a:rPr lang="ru-RU" sz="2400" dirty="0" smtClean="0"/>
              <a:t>иллюстраций</a:t>
            </a:r>
            <a:endParaRPr lang="ru-RU" sz="2400" dirty="0"/>
          </a:p>
          <a:p>
            <a:r>
              <a:rPr lang="ru-RU" sz="2400" dirty="0"/>
              <a:t>9. Правила сокращения </a:t>
            </a:r>
            <a:r>
              <a:rPr lang="ru-RU" sz="2400" dirty="0" smtClean="0"/>
              <a:t>слов</a:t>
            </a:r>
            <a:endParaRPr lang="ru-RU" sz="2400" dirty="0"/>
          </a:p>
          <a:p>
            <a:r>
              <a:rPr lang="ru-RU" sz="2400" dirty="0"/>
              <a:t>10. Оформление списка терминов (рекомендуется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/>
              <a:t>11. Оформление </a:t>
            </a:r>
            <a:r>
              <a:rPr lang="ru-RU" sz="2400" dirty="0" smtClean="0"/>
              <a:t>приложений</a:t>
            </a:r>
            <a:endParaRPr lang="ru-RU" sz="2400" dirty="0"/>
          </a:p>
          <a:p>
            <a:pPr marL="0" indent="0" algn="ctr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3229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Четкие единые требования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30" y="1329382"/>
            <a:ext cx="4322618" cy="50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Контрольные </a:t>
            </a:r>
            <a:r>
              <a:rPr lang="ru-RU" sz="2800" dirty="0"/>
              <a:t>точки с последующей корректировкой (предзащиты)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2000" dirty="0" smtClean="0"/>
              <a:t>3 предзащиты (ноябрь, март, май)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оформление протоколов предзащиты и листов замечаний и рекомендаций</a:t>
            </a:r>
          </a:p>
          <a:p>
            <a:pPr algn="ctr">
              <a:buFontTx/>
              <a:buChar char="-"/>
            </a:pPr>
            <a:endParaRPr lang="ru-RU" sz="2000" dirty="0"/>
          </a:p>
          <a:p>
            <a:pPr algn="ctr">
              <a:buFontTx/>
              <a:buChar char="-"/>
            </a:pPr>
            <a:r>
              <a:rPr lang="ru-RU" sz="2000" dirty="0" smtClean="0"/>
              <a:t>четкие критерии оценки предзащиты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1618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Пример (сайт колледжа)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23" y="2114636"/>
            <a:ext cx="4834425" cy="43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Нормативные основы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ФГОС СПО 2014 года</a:t>
            </a:r>
          </a:p>
          <a:p>
            <a:pPr marL="0" indent="0" algn="just">
              <a:buNone/>
            </a:pPr>
            <a:r>
              <a:rPr lang="ru-RU" sz="2000" i="1" dirty="0"/>
              <a:t>Государственная итоговая аттестация включает подготовку и защиту выпускной квалификационной работы (</a:t>
            </a:r>
            <a:r>
              <a:rPr lang="ru-RU" sz="2000" b="1" i="1" dirty="0"/>
              <a:t>дипломная работа</a:t>
            </a:r>
            <a:r>
              <a:rPr lang="ru-RU" sz="2000" i="1" dirty="0"/>
              <a:t>, дипломный проект</a:t>
            </a:r>
            <a:r>
              <a:rPr lang="ru-RU" sz="2000" i="1" dirty="0" smtClean="0"/>
              <a:t>)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ФГОС СПО 2018 года</a:t>
            </a:r>
          </a:p>
          <a:p>
            <a:pPr marL="0" indent="0" algn="just">
              <a:buNone/>
            </a:pPr>
            <a:r>
              <a:rPr lang="ru-RU" sz="2000" i="1" dirty="0"/>
              <a:t>Государственная итоговая аттестация проводится в форме защиты выпускной квалификационной работы, которая выполняется в виде </a:t>
            </a:r>
            <a:r>
              <a:rPr lang="ru-RU" sz="2000" b="1" i="1" dirty="0"/>
              <a:t>дипломной работы </a:t>
            </a:r>
            <a:r>
              <a:rPr lang="ru-RU" sz="2000" i="1" dirty="0"/>
              <a:t>(дипломного проекта) и демонстрационного </a:t>
            </a:r>
            <a:r>
              <a:rPr lang="ru-RU" sz="2000" i="1" dirty="0" smtClean="0"/>
              <a:t>экзамена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ФГОС СПО 2022, 2023 года</a:t>
            </a:r>
          </a:p>
          <a:p>
            <a:pPr marL="0" indent="0" algn="just">
              <a:buNone/>
            </a:pPr>
            <a:r>
              <a:rPr lang="ru-RU" sz="2000" i="1" dirty="0" smtClean="0"/>
              <a:t>Государственная </a:t>
            </a:r>
            <a:r>
              <a:rPr lang="ru-RU" sz="2000" i="1" dirty="0"/>
              <a:t>итоговая аттестация проводится в форме демонстрационного экзамена и защиты </a:t>
            </a:r>
            <a:r>
              <a:rPr lang="ru-RU" sz="2000" b="1" i="1" dirty="0"/>
              <a:t>дипломного</a:t>
            </a:r>
            <a:r>
              <a:rPr lang="ru-RU" sz="2000" i="1" dirty="0"/>
              <a:t> проекта (</a:t>
            </a:r>
            <a:r>
              <a:rPr lang="ru-RU" sz="2000" b="1" i="1" dirty="0"/>
              <a:t>работы</a:t>
            </a:r>
            <a:r>
              <a:rPr lang="ru-RU" sz="2000" i="1" dirty="0"/>
              <a:t>)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4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Пример (материалы к предзащите)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35" y="1318270"/>
            <a:ext cx="4729245" cy="52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Пример (критерии оценки)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86" y="1233382"/>
            <a:ext cx="4567166" cy="5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О</a:t>
            </a:r>
            <a:r>
              <a:rPr lang="ru-RU" sz="2800" dirty="0" smtClean="0"/>
              <a:t>бщедоступный пример подготовки основных частей ДР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3" y="1552313"/>
            <a:ext cx="9955014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Задание на преддипломную практику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293" y="1331340"/>
            <a:ext cx="4799430" cy="50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Задание на преддипломную практику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98" y="1230956"/>
            <a:ext cx="4377361" cy="52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«Интенсификация»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/>
              <a:t>ЭТАП ПОДГОТОВКИ К ЗАЩИТЕ</a:t>
            </a:r>
          </a:p>
          <a:p>
            <a:pPr marL="0" indent="0" algn="ctr">
              <a:buNone/>
            </a:pPr>
            <a:endParaRPr lang="ru-RU" sz="2000" b="1" dirty="0"/>
          </a:p>
          <a:p>
            <a:pPr algn="ctr">
              <a:buFontTx/>
              <a:buChar char="-"/>
            </a:pPr>
            <a:r>
              <a:rPr lang="ru-RU" sz="2000" dirty="0" smtClean="0"/>
              <a:t>отзыв, рецензия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«репетиция выступления» + «вопросы комиссии»</a:t>
            </a:r>
          </a:p>
          <a:p>
            <a:pPr algn="ctr">
              <a:buFontTx/>
              <a:buChar char="-"/>
            </a:pPr>
            <a:endParaRPr lang="ru-RU" sz="2000" dirty="0"/>
          </a:p>
          <a:p>
            <a:pPr algn="ctr">
              <a:buFontTx/>
              <a:buChar char="-"/>
            </a:pPr>
            <a:r>
              <a:rPr lang="ru-RU" sz="2000" dirty="0" smtClean="0"/>
              <a:t>компьютерная презентация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самооценка по критериям защиты</a:t>
            </a:r>
          </a:p>
        </p:txBody>
      </p:sp>
    </p:spTree>
    <p:extLst>
      <p:ext uri="{BB962C8B-B14F-4D97-AF65-F5344CB8AC3E}">
        <p14:creationId xmlns:p14="http://schemas.microsoft.com/office/powerpoint/2010/main" val="21993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Основные результаты интенсификации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Tx/>
              <a:buChar char="-"/>
            </a:pPr>
            <a:endParaRPr lang="ru-RU" sz="2000" b="1" dirty="0" smtClean="0"/>
          </a:p>
          <a:p>
            <a:pPr algn="ctr">
              <a:buFontTx/>
              <a:buChar char="-"/>
            </a:pPr>
            <a:r>
              <a:rPr lang="ru-RU" sz="2000" b="1" dirty="0" smtClean="0"/>
              <a:t>комфорт для студента и преподавателя (руководителя)</a:t>
            </a:r>
            <a:endParaRPr lang="ru-RU" sz="2000" b="1" dirty="0"/>
          </a:p>
          <a:p>
            <a:pPr algn="ctr">
              <a:buFontTx/>
              <a:buChar char="-"/>
            </a:pPr>
            <a:r>
              <a:rPr lang="ru-RU" sz="2000" b="1" dirty="0" smtClean="0"/>
              <a:t>высокий балл защиты ДР</a:t>
            </a:r>
            <a:endParaRPr lang="ru-RU" sz="2000" b="1" dirty="0"/>
          </a:p>
          <a:p>
            <a:pPr algn="ctr">
              <a:buFontTx/>
              <a:buChar char="-"/>
            </a:pPr>
            <a:r>
              <a:rPr lang="ru-RU" sz="2000" b="1" dirty="0" smtClean="0"/>
              <a:t>отсутствие неудовлетворительных результатов</a:t>
            </a: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/>
              <a:t>- положительные отзывы председателя, членов ГЭК</a:t>
            </a: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/>
              <a:t>- отсутствие лишней тревожности у студентов и преподавателей</a:t>
            </a: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/>
              <a:t>- своевременное выполнение</a:t>
            </a:r>
            <a:endParaRPr lang="ru-RU" sz="2000" b="1" dirty="0"/>
          </a:p>
          <a:p>
            <a:pPr algn="ctr">
              <a:buFontTx/>
              <a:buChar char="-"/>
            </a:pPr>
            <a:r>
              <a:rPr lang="ru-RU" sz="2000" b="1" dirty="0" smtClean="0"/>
              <a:t>алгоритмизация процесса выполнения, распределение нагрузки</a:t>
            </a:r>
            <a:endParaRPr lang="ru-RU" sz="2000" b="1" dirty="0"/>
          </a:p>
          <a:p>
            <a:pPr algn="ctr">
              <a:buFontTx/>
              <a:buChar char="-"/>
            </a:pPr>
            <a:r>
              <a:rPr lang="ru-RU" sz="2000" b="1" dirty="0" smtClean="0"/>
              <a:t>оптимизация контроля со стороны преподавателя, администрации</a:t>
            </a:r>
          </a:p>
          <a:p>
            <a:pPr algn="ctr">
              <a:buFontTx/>
              <a:buChar char="-"/>
            </a:pPr>
            <a:r>
              <a:rPr lang="ru-RU" sz="2000" b="1" dirty="0" smtClean="0"/>
              <a:t> удовольствие от работы</a:t>
            </a:r>
          </a:p>
          <a:p>
            <a:pPr algn="ctr">
              <a:buFontTx/>
              <a:buChar char="-"/>
            </a:pPr>
            <a:r>
              <a:rPr lang="ru-RU" sz="2000" b="1" dirty="0" smtClean="0"/>
              <a:t>развитие метапредметных компетенций</a:t>
            </a:r>
          </a:p>
          <a:p>
            <a:pPr algn="ctr">
              <a:buFontTx/>
              <a:buChar char="-"/>
            </a:pPr>
            <a:r>
              <a:rPr lang="ru-RU" sz="2000" b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566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" dirty="0" smtClean="0"/>
              <a:t>.</a:t>
            </a:r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u="sng" dirty="0" smtClean="0"/>
          </a:p>
          <a:p>
            <a:pPr marL="0" indent="0" algn="ctr">
              <a:buNone/>
            </a:pPr>
            <a:endParaRPr lang="ru-RU" sz="2000" b="1" u="sng" dirty="0"/>
          </a:p>
          <a:p>
            <a:pPr marL="0" indent="0" algn="ctr">
              <a:buNone/>
            </a:pPr>
            <a:endParaRPr lang="ru-RU" sz="2000" b="1" u="sng" dirty="0"/>
          </a:p>
          <a:p>
            <a:pPr marL="0" indent="0" algn="ctr">
              <a:buNone/>
            </a:pPr>
            <a:r>
              <a:rPr lang="ru-RU" sz="2000" b="1" u="sng" dirty="0" smtClean="0"/>
              <a:t>Благодарим за сотрудничество!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7841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Нормативные основы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Приказ</a:t>
            </a:r>
            <a:r>
              <a:rPr lang="ru-RU" sz="2000" dirty="0"/>
              <a:t> </a:t>
            </a:r>
            <a:r>
              <a:rPr lang="ru-RU" sz="2000" dirty="0" smtClean="0"/>
              <a:t>Министерства просвещения Российской Федерации </a:t>
            </a:r>
            <a:r>
              <a:rPr lang="ru-RU" sz="2000" dirty="0"/>
              <a:t>от 08.11.2021 </a:t>
            </a:r>
            <a:r>
              <a:rPr lang="ru-RU" sz="2000" b="1" dirty="0" smtClean="0"/>
              <a:t>№ </a:t>
            </a:r>
            <a:r>
              <a:rPr lang="ru-RU" sz="2000" b="1" dirty="0"/>
              <a:t>800 </a:t>
            </a:r>
            <a:r>
              <a:rPr lang="ru-RU" sz="2000" dirty="0"/>
              <a:t>(ред. от 19.01.2023) </a:t>
            </a:r>
            <a:r>
              <a:rPr lang="ru-RU" sz="2000" dirty="0" smtClean="0"/>
              <a:t>«Об </a:t>
            </a:r>
            <a:r>
              <a:rPr lang="ru-RU" sz="2000" dirty="0"/>
              <a:t>утверждении Порядка проведения государственной итоговой аттестации по образовательным программам среднего профессионального </a:t>
            </a:r>
            <a:r>
              <a:rPr lang="ru-RU" sz="2000" dirty="0" smtClean="0"/>
              <a:t>образования»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7200" dirty="0" smtClean="0"/>
              <a:t>П. 10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337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«Слепые зоны»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437274103"/>
              </p:ext>
            </p:extLst>
          </p:nvPr>
        </p:nvGraphicFramePr>
        <p:xfrm>
          <a:off x="981795" y="1876425"/>
          <a:ext cx="10614460" cy="160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230">
                  <a:extLst>
                    <a:ext uri="{9D8B030D-6E8A-4147-A177-3AD203B41FA5}">
                      <a16:colId xmlns:a16="http://schemas.microsoft.com/office/drawing/2014/main" val="1322909158"/>
                    </a:ext>
                  </a:extLst>
                </a:gridCol>
                <a:gridCol w="5307230">
                  <a:extLst>
                    <a:ext uri="{9D8B030D-6E8A-4147-A177-3AD203B41FA5}">
                      <a16:colId xmlns:a16="http://schemas.microsoft.com/office/drawing/2014/main" val="2148103857"/>
                    </a:ext>
                  </a:extLst>
                </a:gridCol>
              </a:tblGrid>
              <a:tr h="6007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Слепая зона</a:t>
                      </a:r>
                      <a:r>
                        <a:rPr lang="ru-RU" sz="2000" baseline="0" dirty="0" smtClean="0"/>
                        <a:t> 1</a:t>
                      </a:r>
                      <a:endParaRPr lang="ru-RU" sz="2000" dirty="0"/>
                    </a:p>
                  </a:txBody>
                  <a:tcPr marL="41399" marR="4139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5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Дипломный проект /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дипломная работа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законодательном уровне нет разграничения понятий, содержания, требований</a:t>
                      </a:r>
                      <a:endParaRPr lang="ru-RU" sz="2000" dirty="0"/>
                    </a:p>
                  </a:txBody>
                  <a:tcPr marL="41399" marR="41399"/>
                </a:tc>
                <a:extLst>
                  <a:ext uri="{0D108BD9-81ED-4DB2-BD59-A6C34878D82A}">
                    <a16:rowId xmlns:a16="http://schemas.microsoft.com/office/drawing/2014/main" val="1838405740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981795" y="3674225"/>
            <a:ext cx="10508363" cy="241383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96939"/>
              </p:ext>
            </p:extLst>
          </p:nvPr>
        </p:nvGraphicFramePr>
        <p:xfrm>
          <a:off x="981795" y="3677494"/>
          <a:ext cx="1061446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460">
                  <a:extLst>
                    <a:ext uri="{9D8B030D-6E8A-4147-A177-3AD203B41FA5}">
                      <a16:colId xmlns:a16="http://schemas.microsoft.com/office/drawing/2014/main" val="1719753439"/>
                    </a:ext>
                  </a:extLst>
                </a:gridCol>
              </a:tblGrid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Вариант решения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84797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ЛНА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1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«Слепые зоны»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161333089"/>
              </p:ext>
            </p:extLst>
          </p:nvPr>
        </p:nvGraphicFramePr>
        <p:xfrm>
          <a:off x="981795" y="1379913"/>
          <a:ext cx="1061446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230">
                  <a:extLst>
                    <a:ext uri="{9D8B030D-6E8A-4147-A177-3AD203B41FA5}">
                      <a16:colId xmlns:a16="http://schemas.microsoft.com/office/drawing/2014/main" val="1322909158"/>
                    </a:ext>
                  </a:extLst>
                </a:gridCol>
                <a:gridCol w="5307230">
                  <a:extLst>
                    <a:ext uri="{9D8B030D-6E8A-4147-A177-3AD203B41FA5}">
                      <a16:colId xmlns:a16="http://schemas.microsoft.com/office/drawing/2014/main" val="2148103857"/>
                    </a:ext>
                  </a:extLst>
                </a:gridCol>
              </a:tblGrid>
              <a:tr h="6811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Слепая зона </a:t>
                      </a:r>
                      <a:r>
                        <a:rPr lang="ru-RU" sz="2000" baseline="0" dirty="0" smtClean="0"/>
                        <a:t>2</a:t>
                      </a:r>
                      <a:endParaRPr lang="ru-RU" sz="2000" dirty="0"/>
                    </a:p>
                  </a:txBody>
                  <a:tcPr marL="41399" marR="4139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59405"/>
                  </a:ext>
                </a:extLst>
              </a:tr>
              <a:tr h="3525065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Направлена на: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систематизацию и закрепление знаний выпускника по специальности;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определение уровня готовности выпускника к самостоятельной профессиональной деятельности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Демонстрирует: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уровень знаний выпускника в рамках выбранной темы;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сформированность его профессиональных умений и навыков</a:t>
                      </a:r>
                    </a:p>
                  </a:txBody>
                  <a:tcPr marL="41399" marR="41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Систематизация знаний – каким образом?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Закрепление знаний – каким образом?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Демонстрация знаний – каким образом?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уровня готовности к профессиональной деятельности – каким образом?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 профессиональных УН – каким образом?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extLst>
                  <a:ext uri="{0D108BD9-81ED-4DB2-BD59-A6C34878D82A}">
                    <a16:rowId xmlns:a16="http://schemas.microsoft.com/office/drawing/2014/main" val="1838405740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981795" y="3674225"/>
            <a:ext cx="10508363" cy="2413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" dirty="0" smtClean="0"/>
              <a:t>.</a:t>
            </a:r>
            <a:endParaRPr lang="ru-RU" sz="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41518"/>
              </p:ext>
            </p:extLst>
          </p:nvPr>
        </p:nvGraphicFramePr>
        <p:xfrm>
          <a:off x="981795" y="4613565"/>
          <a:ext cx="10614460" cy="107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460">
                  <a:extLst>
                    <a:ext uri="{9D8B030D-6E8A-4147-A177-3AD203B41FA5}">
                      <a16:colId xmlns:a16="http://schemas.microsoft.com/office/drawing/2014/main" val="1719753439"/>
                    </a:ext>
                  </a:extLst>
                </a:gridCol>
              </a:tblGrid>
              <a:tr h="4821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Вариант решения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84797"/>
                  </a:ext>
                </a:extLst>
              </a:tr>
              <a:tr h="5917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ЛНА, задание на преддипломную практику, критерии оценки</a:t>
                      </a:r>
                      <a:r>
                        <a:rPr lang="ru-RU" sz="2000" baseline="0" dirty="0" smtClean="0"/>
                        <a:t> и т.п.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«Слепые зоны»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605446281"/>
              </p:ext>
            </p:extLst>
          </p:nvPr>
        </p:nvGraphicFramePr>
        <p:xfrm>
          <a:off x="981795" y="1792139"/>
          <a:ext cx="10614460" cy="200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230">
                  <a:extLst>
                    <a:ext uri="{9D8B030D-6E8A-4147-A177-3AD203B41FA5}">
                      <a16:colId xmlns:a16="http://schemas.microsoft.com/office/drawing/2014/main" val="1322909158"/>
                    </a:ext>
                  </a:extLst>
                </a:gridCol>
                <a:gridCol w="5307230">
                  <a:extLst>
                    <a:ext uri="{9D8B030D-6E8A-4147-A177-3AD203B41FA5}">
                      <a16:colId xmlns:a16="http://schemas.microsoft.com/office/drawing/2014/main" val="2148103857"/>
                    </a:ext>
                  </a:extLst>
                </a:gridCol>
              </a:tblGrid>
              <a:tr h="5403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Слепая зона</a:t>
                      </a:r>
                      <a:r>
                        <a:rPr lang="ru-RU" sz="2000" baseline="0" dirty="0" smtClean="0"/>
                        <a:t> 3</a:t>
                      </a:r>
                      <a:endParaRPr lang="ru-RU" sz="2000" dirty="0"/>
                    </a:p>
                  </a:txBody>
                  <a:tcPr marL="41399" marR="4139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59405"/>
                  </a:ext>
                </a:extLst>
              </a:tr>
              <a:tr h="133060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Тематика дипломных работ определяется образовательной организацией.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Выпускнику предоставляется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выбора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темы дипломной работы.</a:t>
                      </a:r>
                    </a:p>
                    <a:p>
                      <a:pPr algn="just"/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Каким образом показать?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доказать реализацию права выбора?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Понятия «тематика» и «темы» - одинаковые или разные? </a:t>
                      </a:r>
                    </a:p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extLst>
                  <a:ext uri="{0D108BD9-81ED-4DB2-BD59-A6C34878D82A}">
                    <a16:rowId xmlns:a16="http://schemas.microsoft.com/office/drawing/2014/main" val="1838405740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981795" y="3674225"/>
            <a:ext cx="10508363" cy="2413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" dirty="0" smtClean="0"/>
              <a:t>.</a:t>
            </a:r>
            <a:endParaRPr lang="ru-RU" sz="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04927"/>
              </p:ext>
            </p:extLst>
          </p:nvPr>
        </p:nvGraphicFramePr>
        <p:xfrm>
          <a:off x="981795" y="3532909"/>
          <a:ext cx="10614460" cy="159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460">
                  <a:extLst>
                    <a:ext uri="{9D8B030D-6E8A-4147-A177-3AD203B41FA5}">
                      <a16:colId xmlns:a16="http://schemas.microsoft.com/office/drawing/2014/main" val="1719753439"/>
                    </a:ext>
                  </a:extLst>
                </a:gridCol>
              </a:tblGrid>
              <a:tr h="6151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Вариант решения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84797"/>
                  </a:ext>
                </a:extLst>
              </a:tr>
              <a:tr h="984068"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Возможно, темы – конкретизация, уточнение тематики</a:t>
                      </a:r>
                    </a:p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Отражение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тематики в рабочих программах профессиональных модулей, программе ГИА (на момент утверждения программы), приказ директора и т.п.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9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«Слепые зоны»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229119397"/>
              </p:ext>
            </p:extLst>
          </p:nvPr>
        </p:nvGraphicFramePr>
        <p:xfrm>
          <a:off x="981795" y="1767200"/>
          <a:ext cx="10614460" cy="187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230">
                  <a:extLst>
                    <a:ext uri="{9D8B030D-6E8A-4147-A177-3AD203B41FA5}">
                      <a16:colId xmlns:a16="http://schemas.microsoft.com/office/drawing/2014/main" val="1322909158"/>
                    </a:ext>
                  </a:extLst>
                </a:gridCol>
                <a:gridCol w="5307230">
                  <a:extLst>
                    <a:ext uri="{9D8B030D-6E8A-4147-A177-3AD203B41FA5}">
                      <a16:colId xmlns:a16="http://schemas.microsoft.com/office/drawing/2014/main" val="2148103857"/>
                    </a:ext>
                  </a:extLst>
                </a:gridCol>
              </a:tblGrid>
              <a:tr h="5403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Слепая зона</a:t>
                      </a:r>
                      <a:r>
                        <a:rPr lang="ru-RU" sz="2000" baseline="0" dirty="0" smtClean="0"/>
                        <a:t> 4</a:t>
                      </a:r>
                      <a:endParaRPr lang="ru-RU" sz="2000" dirty="0"/>
                    </a:p>
                  </a:txBody>
                  <a:tcPr marL="41399" marR="4139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59405"/>
                  </a:ext>
                </a:extLst>
              </a:tr>
              <a:tr h="133060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предложения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темы с необходимым обоснованием целесообразности ее разработки для практического применения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подтверждаем </a:t>
                      </a:r>
                      <a:r>
                        <a:rPr lang="ru-RU" sz="180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обоснование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студентом целесообразности ее разработки для практического применения?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extLst>
                  <a:ext uri="{0D108BD9-81ED-4DB2-BD59-A6C34878D82A}">
                    <a16:rowId xmlns:a16="http://schemas.microsoft.com/office/drawing/2014/main" val="1838405740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981795" y="3674225"/>
            <a:ext cx="10508363" cy="2413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" dirty="0" smtClean="0"/>
              <a:t>.</a:t>
            </a:r>
            <a:endParaRPr lang="ru-RU" sz="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8372"/>
              </p:ext>
            </p:extLst>
          </p:nvPr>
        </p:nvGraphicFramePr>
        <p:xfrm>
          <a:off x="981795" y="4044887"/>
          <a:ext cx="10614460" cy="167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460">
                  <a:extLst>
                    <a:ext uri="{9D8B030D-6E8A-4147-A177-3AD203B41FA5}">
                      <a16:colId xmlns:a16="http://schemas.microsoft.com/office/drawing/2014/main" val="1719753439"/>
                    </a:ext>
                  </a:extLst>
                </a:gridCol>
              </a:tblGrid>
              <a:tr h="4821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Вариант решения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84797"/>
                  </a:ext>
                </a:extLst>
              </a:tr>
              <a:tr h="1197420"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Согласование предложенной темы работодателем</a:t>
                      </a:r>
                    </a:p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Бланк обоснования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предлагаемой темы дипломной работы</a:t>
                      </a:r>
                    </a:p>
                    <a:p>
                      <a:pPr algn="ctr"/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Актуальность (?)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«Слепые зоны»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849932086"/>
              </p:ext>
            </p:extLst>
          </p:nvPr>
        </p:nvGraphicFramePr>
        <p:xfrm>
          <a:off x="981795" y="2061350"/>
          <a:ext cx="10614460" cy="200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230">
                  <a:extLst>
                    <a:ext uri="{9D8B030D-6E8A-4147-A177-3AD203B41FA5}">
                      <a16:colId xmlns:a16="http://schemas.microsoft.com/office/drawing/2014/main" val="1322909158"/>
                    </a:ext>
                  </a:extLst>
                </a:gridCol>
                <a:gridCol w="5307230">
                  <a:extLst>
                    <a:ext uri="{9D8B030D-6E8A-4147-A177-3AD203B41FA5}">
                      <a16:colId xmlns:a16="http://schemas.microsoft.com/office/drawing/2014/main" val="2148103857"/>
                    </a:ext>
                  </a:extLst>
                </a:gridCol>
              </a:tblGrid>
              <a:tr h="5403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Слепая зона</a:t>
                      </a:r>
                      <a:r>
                        <a:rPr lang="ru-RU" sz="2000" baseline="0" dirty="0" smtClean="0"/>
                        <a:t> 5</a:t>
                      </a:r>
                      <a:endParaRPr lang="ru-RU" sz="2000" dirty="0"/>
                    </a:p>
                  </a:txBody>
                  <a:tcPr marL="41399" marR="4139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59405"/>
                  </a:ext>
                </a:extLst>
              </a:tr>
              <a:tr h="133060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дипломного проекта (работы) должна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соответствовать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содержанию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одного или нескольких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профессиональных модулей, входящих в образовательную программу среднего профессионального образования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Можем ли использовать содержание вариативного модуля?</a:t>
                      </a:r>
                    </a:p>
                    <a:p>
                      <a:pPr algn="ctr"/>
                      <a:endParaRPr lang="ru-RU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подтвердить соответствие содержанию модуля (модулей)?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extLst>
                  <a:ext uri="{0D108BD9-81ED-4DB2-BD59-A6C34878D82A}">
                    <a16:rowId xmlns:a16="http://schemas.microsoft.com/office/drawing/2014/main" val="1838405740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981795" y="3674225"/>
            <a:ext cx="10508363" cy="2413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" dirty="0" smtClean="0"/>
              <a:t>.</a:t>
            </a:r>
            <a:endParaRPr lang="ru-RU" sz="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64999"/>
              </p:ext>
            </p:extLst>
          </p:nvPr>
        </p:nvGraphicFramePr>
        <p:xfrm>
          <a:off x="981795" y="4044888"/>
          <a:ext cx="10614460" cy="244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460">
                  <a:extLst>
                    <a:ext uri="{9D8B030D-6E8A-4147-A177-3AD203B41FA5}">
                      <a16:colId xmlns:a16="http://schemas.microsoft.com/office/drawing/2014/main" val="1719753439"/>
                    </a:ext>
                  </a:extLst>
                </a:gridCol>
              </a:tblGrid>
              <a:tr h="4055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Вариант решения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84797"/>
                  </a:ext>
                </a:extLst>
              </a:tr>
              <a:tr h="1637601"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можем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(Ст. 59 273-ФЗ: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ГИА проводится ГЭК в целях определения соответствия результатов освоения обучающимися ООП соответствующим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ФГОС)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Выбрать компетенции,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соответствующие модулю (модулям), закрепить приказом; отразить соответствие </a:t>
                      </a:r>
                      <a:r>
                        <a:rPr lang="ru-RU" sz="1800" i="1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i="1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отзыве 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работе, рецензии и т.п.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4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«Слепые зоны»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13420753"/>
              </p:ext>
            </p:extLst>
          </p:nvPr>
        </p:nvGraphicFramePr>
        <p:xfrm>
          <a:off x="981795" y="2061350"/>
          <a:ext cx="10614460" cy="187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7230">
                  <a:extLst>
                    <a:ext uri="{9D8B030D-6E8A-4147-A177-3AD203B41FA5}">
                      <a16:colId xmlns:a16="http://schemas.microsoft.com/office/drawing/2014/main" val="1322909158"/>
                    </a:ext>
                  </a:extLst>
                </a:gridCol>
                <a:gridCol w="5307230">
                  <a:extLst>
                    <a:ext uri="{9D8B030D-6E8A-4147-A177-3AD203B41FA5}">
                      <a16:colId xmlns:a16="http://schemas.microsoft.com/office/drawing/2014/main" val="2148103857"/>
                    </a:ext>
                  </a:extLst>
                </a:gridCol>
              </a:tblGrid>
              <a:tr h="5403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Слепая зона</a:t>
                      </a:r>
                      <a:r>
                        <a:rPr lang="ru-RU" sz="2000" baseline="0" dirty="0" smtClean="0"/>
                        <a:t> 6</a:t>
                      </a:r>
                      <a:endParaRPr lang="ru-RU" sz="2000" dirty="0"/>
                    </a:p>
                  </a:txBody>
                  <a:tcPr marL="41399" marR="4139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59405"/>
                  </a:ext>
                </a:extLst>
              </a:tr>
              <a:tr h="133060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подготовки дипломного проекта (работы) выпускнику назначается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при необходимости консультанты, оказывающие выпускнику методическую поддержку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такое «методическая поддержка»?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9" marR="41399"/>
                </a:tc>
                <a:extLst>
                  <a:ext uri="{0D108BD9-81ED-4DB2-BD59-A6C34878D82A}">
                    <a16:rowId xmlns:a16="http://schemas.microsoft.com/office/drawing/2014/main" val="1838405740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981795" y="3674225"/>
            <a:ext cx="10508363" cy="2413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" dirty="0" smtClean="0"/>
              <a:t>.</a:t>
            </a:r>
            <a:endParaRPr lang="ru-RU" sz="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47956"/>
              </p:ext>
            </p:extLst>
          </p:nvPr>
        </p:nvGraphicFramePr>
        <p:xfrm>
          <a:off x="981795" y="4044888"/>
          <a:ext cx="10614460" cy="204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460">
                  <a:extLst>
                    <a:ext uri="{9D8B030D-6E8A-4147-A177-3AD203B41FA5}">
                      <a16:colId xmlns:a16="http://schemas.microsoft.com/office/drawing/2014/main" val="1719753439"/>
                    </a:ext>
                  </a:extLst>
                </a:gridCol>
              </a:tblGrid>
              <a:tr h="4055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Вариант решения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84797"/>
                  </a:ext>
                </a:extLst>
              </a:tr>
              <a:tr h="1637601"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ЛНА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6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готовка педагогов как ресурс стратегического">
  <a:themeElements>
    <a:clrScheme name="Пользовательские 3">
      <a:dk1>
        <a:srgbClr val="3774A9"/>
      </a:dk1>
      <a:lt1>
        <a:srgbClr val="FFFFFF"/>
      </a:lt1>
      <a:dk2>
        <a:srgbClr val="3E6B9D"/>
      </a:dk2>
      <a:lt2>
        <a:srgbClr val="FEFFFF"/>
      </a:lt2>
      <a:accent1>
        <a:srgbClr val="4472C4"/>
      </a:accent1>
      <a:accent2>
        <a:srgbClr val="3C89C9"/>
      </a:accent2>
      <a:accent3>
        <a:srgbClr val="428AC9"/>
      </a:accent3>
      <a:accent4>
        <a:srgbClr val="74B957"/>
      </a:accent4>
      <a:accent5>
        <a:srgbClr val="5B9BD5"/>
      </a:accent5>
      <a:accent6>
        <a:srgbClr val="52843D"/>
      </a:accent6>
      <a:hlink>
        <a:srgbClr val="0563C1"/>
      </a:hlink>
      <a:folHlink>
        <a:srgbClr val="8FB5E1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одготовка педагогов как ресурс стратегического" id="{B8827E78-DC1D-E64F-987A-B2ACAD43C2BF}" vid="{D454C9B1-1B39-124F-9792-CE037D85AD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(1)</Template>
  <TotalTime>137</TotalTime>
  <Words>944</Words>
  <Application>Microsoft Office PowerPoint</Application>
  <PresentationFormat>Широкоэкранный</PresentationFormat>
  <Paragraphs>187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Arial Black</vt:lpstr>
      <vt:lpstr>подготовка педагогов как ресурс стратегического</vt:lpstr>
      <vt:lpstr>Интенсификация подготовки студента колледжа к защите дипломной работы  (из опыта ГПОАУ ЯО Ярославского педагогического колледжа)</vt:lpstr>
      <vt:lpstr>Нормативные основы</vt:lpstr>
      <vt:lpstr>Нормативные основы</vt:lpstr>
      <vt:lpstr>«Слепые зоны»</vt:lpstr>
      <vt:lpstr>«Слепые зоны»</vt:lpstr>
      <vt:lpstr>«Слепые зоны»</vt:lpstr>
      <vt:lpstr>«Слепые зоны»</vt:lpstr>
      <vt:lpstr>«Слепые зоны»</vt:lpstr>
      <vt:lpstr>«Слепые зоны»</vt:lpstr>
      <vt:lpstr>«Слепые зоны»</vt:lpstr>
      <vt:lpstr>«Слепые зоны»</vt:lpstr>
      <vt:lpstr>«Интенсификация»</vt:lpstr>
      <vt:lpstr>«Интенсификация»</vt:lpstr>
      <vt:lpstr>«Интенсификация»</vt:lpstr>
      <vt:lpstr>«Интенсификация»</vt:lpstr>
      <vt:lpstr>Четкие единые требования</vt:lpstr>
      <vt:lpstr>Четкие единые требования</vt:lpstr>
      <vt:lpstr>Контрольные точки с последующей корректировкой (предзащиты)</vt:lpstr>
      <vt:lpstr>Пример (сайт колледжа)</vt:lpstr>
      <vt:lpstr>Пример (материалы к предзащите)</vt:lpstr>
      <vt:lpstr>Пример (критерии оценки)</vt:lpstr>
      <vt:lpstr>Общедоступный пример подготовки основных частей ДР</vt:lpstr>
      <vt:lpstr>Задание на преддипломную практику</vt:lpstr>
      <vt:lpstr>Задание на преддипломную практику</vt:lpstr>
      <vt:lpstr>«Интенсификация»</vt:lpstr>
      <vt:lpstr>Основные результаты интенсификации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2024-04-10T08:47:19Z</dcterms:created>
  <dcterms:modified xsi:type="dcterms:W3CDTF">2024-04-17T10:15:02Z</dcterms:modified>
</cp:coreProperties>
</file>