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7" r:id="rId4"/>
    <p:sldId id="327" r:id="rId5"/>
    <p:sldId id="328" r:id="rId6"/>
    <p:sldId id="323" r:id="rId7"/>
    <p:sldId id="324" r:id="rId8"/>
    <p:sldId id="325" r:id="rId9"/>
    <p:sldId id="322" r:id="rId10"/>
    <p:sldId id="329" r:id="rId11"/>
    <p:sldId id="330" r:id="rId12"/>
    <p:sldId id="331" r:id="rId13"/>
    <p:sldId id="320" r:id="rId14"/>
    <p:sldId id="332" r:id="rId15"/>
    <p:sldId id="30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16" autoAdjust="0"/>
    <p:restoredTop sz="94690" autoAdjust="0"/>
  </p:normalViewPr>
  <p:slideViewPr>
    <p:cSldViewPr>
      <p:cViewPr>
        <p:scale>
          <a:sx n="78" d="100"/>
          <a:sy n="78" d="100"/>
        </p:scale>
        <p:origin x="-984" y="-642"/>
      </p:cViewPr>
      <p:guideLst>
        <p:guide orient="horz" pos="2160"/>
        <p:guide pos="2880"/>
      </p:guideLst>
    </p:cSldViewPr>
  </p:slideViewPr>
  <p:outlineViewPr>
    <p:cViewPr>
      <p:scale>
        <a:sx n="33" d="100"/>
        <a:sy n="33" d="100"/>
      </p:scale>
      <p:origin x="0" y="53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manualLayout>
          <c:layoutTarget val="inner"/>
          <c:xMode val="edge"/>
          <c:yMode val="edge"/>
          <c:x val="8.8134157280972958E-3"/>
          <c:y val="3.248945255621296E-2"/>
          <c:w val="0.99118658427190165"/>
          <c:h val="0.75029030035184952"/>
        </c:manualLayout>
      </c:layout>
      <c:barChart>
        <c:barDir val="col"/>
        <c:grouping val="clustered"/>
        <c:ser>
          <c:idx val="0"/>
          <c:order val="0"/>
          <c:tx>
            <c:strRef>
              <c:f>Лист1!$B$1</c:f>
              <c:strCache>
                <c:ptCount val="1"/>
                <c:pt idx="0">
                  <c:v>высокий</c:v>
                </c:pt>
              </c:strCache>
            </c:strRef>
          </c:tx>
          <c:dLbls>
            <c:dLbl>
              <c:idx val="0"/>
              <c:layout/>
              <c:tx>
                <c:rich>
                  <a:bodyPr/>
                  <a:lstStyle/>
                  <a:p>
                    <a:r>
                      <a:rPr lang="ru-RU"/>
                      <a:t>25%</a:t>
                    </a:r>
                    <a:endParaRPr lang="en-US"/>
                  </a:p>
                </c:rich>
              </c:tx>
              <c:showVal val="1"/>
            </c:dLbl>
            <c:dLbl>
              <c:idx val="1"/>
              <c:layout/>
              <c:tx>
                <c:rich>
                  <a:bodyPr/>
                  <a:lstStyle/>
                  <a:p>
                    <a:r>
                      <a:rPr lang="ru-RU"/>
                      <a:t>20%</a:t>
                    </a:r>
                    <a:endParaRPr lang="en-US"/>
                  </a:p>
                </c:rich>
              </c:tx>
              <c:showVal val="1"/>
            </c:dLbl>
            <c:dLbl>
              <c:idx val="2"/>
              <c:layout/>
              <c:tx>
                <c:rich>
                  <a:bodyPr/>
                  <a:lstStyle/>
                  <a:p>
                    <a:r>
                      <a:rPr lang="ru-RU"/>
                      <a:t>30%</a:t>
                    </a:r>
                    <a:endParaRPr lang="en-US"/>
                  </a:p>
                </c:rich>
              </c:tx>
              <c:showVal val="1"/>
            </c:dLbl>
            <c:dLbl>
              <c:idx val="3"/>
              <c:layout/>
              <c:tx>
                <c:rich>
                  <a:bodyPr/>
                  <a:lstStyle/>
                  <a:p>
                    <a:r>
                      <a:rPr lang="ru-RU"/>
                      <a:t>20%</a:t>
                    </a:r>
                    <a:endParaRPr lang="en-US"/>
                  </a:p>
                </c:rich>
              </c:tx>
              <c:showVal val="1"/>
            </c:dLbl>
            <c:showVal val="1"/>
          </c:dLbls>
          <c:cat>
            <c:strRef>
              <c:f>Лист1!$A$2:$A$5</c:f>
              <c:strCache>
                <c:ptCount val="4"/>
                <c:pt idx="0">
                  <c:v>теоретическая подготовка</c:v>
                </c:pt>
                <c:pt idx="1">
                  <c:v>практические умения и навыки</c:v>
                </c:pt>
                <c:pt idx="2">
                  <c:v>общеучебные умения и навыки</c:v>
                </c:pt>
                <c:pt idx="3">
                  <c:v>развитие личностных и профессиональных качеств</c:v>
                </c:pt>
              </c:strCache>
            </c:strRef>
          </c:cat>
          <c:val>
            <c:numRef>
              <c:f>Лист1!$B$2:$B$5</c:f>
              <c:numCache>
                <c:formatCode>General</c:formatCode>
                <c:ptCount val="4"/>
                <c:pt idx="0">
                  <c:v>25</c:v>
                </c:pt>
                <c:pt idx="1">
                  <c:v>20</c:v>
                </c:pt>
                <c:pt idx="2">
                  <c:v>30</c:v>
                </c:pt>
                <c:pt idx="3">
                  <c:v>20</c:v>
                </c:pt>
              </c:numCache>
            </c:numRef>
          </c:val>
        </c:ser>
        <c:ser>
          <c:idx val="1"/>
          <c:order val="1"/>
          <c:tx>
            <c:strRef>
              <c:f>Лист1!$C$1</c:f>
              <c:strCache>
                <c:ptCount val="1"/>
                <c:pt idx="0">
                  <c:v>средний </c:v>
                </c:pt>
              </c:strCache>
            </c:strRef>
          </c:tx>
          <c:dLbls>
            <c:dLbl>
              <c:idx val="0"/>
              <c:layout/>
              <c:tx>
                <c:rich>
                  <a:bodyPr/>
                  <a:lstStyle/>
                  <a:p>
                    <a:r>
                      <a:rPr lang="ru-RU"/>
                      <a:t>25%</a:t>
                    </a:r>
                    <a:endParaRPr lang="en-US"/>
                  </a:p>
                </c:rich>
              </c:tx>
              <c:showVal val="1"/>
            </c:dLbl>
            <c:dLbl>
              <c:idx val="1"/>
              <c:layout/>
              <c:tx>
                <c:rich>
                  <a:bodyPr/>
                  <a:lstStyle/>
                  <a:p>
                    <a:r>
                      <a:rPr lang="ru-RU"/>
                      <a:t>40%</a:t>
                    </a:r>
                    <a:endParaRPr lang="en-US"/>
                  </a:p>
                </c:rich>
              </c:tx>
              <c:showVal val="1"/>
            </c:dLbl>
            <c:dLbl>
              <c:idx val="2"/>
              <c:layout/>
              <c:tx>
                <c:rich>
                  <a:bodyPr/>
                  <a:lstStyle/>
                  <a:p>
                    <a:r>
                      <a:rPr lang="ru-RU"/>
                      <a:t>45%</a:t>
                    </a:r>
                    <a:endParaRPr lang="en-US"/>
                  </a:p>
                </c:rich>
              </c:tx>
              <c:showVal val="1"/>
            </c:dLbl>
            <c:dLbl>
              <c:idx val="3"/>
              <c:layout/>
              <c:tx>
                <c:rich>
                  <a:bodyPr/>
                  <a:lstStyle/>
                  <a:p>
                    <a:r>
                      <a:rPr lang="ru-RU"/>
                      <a:t>30%</a:t>
                    </a:r>
                    <a:endParaRPr lang="en-US"/>
                  </a:p>
                </c:rich>
              </c:tx>
              <c:showVal val="1"/>
            </c:dLbl>
            <c:showVal val="1"/>
          </c:dLbls>
          <c:cat>
            <c:strRef>
              <c:f>Лист1!$A$2:$A$5</c:f>
              <c:strCache>
                <c:ptCount val="4"/>
                <c:pt idx="0">
                  <c:v>теоретическая подготовка</c:v>
                </c:pt>
                <c:pt idx="1">
                  <c:v>практические умения и навыки</c:v>
                </c:pt>
                <c:pt idx="2">
                  <c:v>общеучебные умения и навыки</c:v>
                </c:pt>
                <c:pt idx="3">
                  <c:v>развитие личностных и профессиональных качеств</c:v>
                </c:pt>
              </c:strCache>
            </c:strRef>
          </c:cat>
          <c:val>
            <c:numRef>
              <c:f>Лист1!$C$2:$C$5</c:f>
              <c:numCache>
                <c:formatCode>General</c:formatCode>
                <c:ptCount val="4"/>
                <c:pt idx="0">
                  <c:v>25</c:v>
                </c:pt>
                <c:pt idx="1">
                  <c:v>40</c:v>
                </c:pt>
                <c:pt idx="2">
                  <c:v>45</c:v>
                </c:pt>
                <c:pt idx="3">
                  <c:v>30</c:v>
                </c:pt>
              </c:numCache>
            </c:numRef>
          </c:val>
        </c:ser>
        <c:ser>
          <c:idx val="2"/>
          <c:order val="2"/>
          <c:tx>
            <c:strRef>
              <c:f>Лист1!$D$1</c:f>
              <c:strCache>
                <c:ptCount val="1"/>
                <c:pt idx="0">
                  <c:v>низкий</c:v>
                </c:pt>
              </c:strCache>
            </c:strRef>
          </c:tx>
          <c:dLbls>
            <c:dLbl>
              <c:idx val="0"/>
              <c:layout/>
              <c:tx>
                <c:rich>
                  <a:bodyPr/>
                  <a:lstStyle/>
                  <a:p>
                    <a:r>
                      <a:rPr lang="en-US"/>
                      <a:t>50</a:t>
                    </a:r>
                    <a:r>
                      <a:rPr lang="ru-RU"/>
                      <a:t>%</a:t>
                    </a:r>
                  </a:p>
                </c:rich>
              </c:tx>
              <c:showVal val="1"/>
            </c:dLbl>
            <c:dLbl>
              <c:idx val="1"/>
              <c:layout/>
              <c:tx>
                <c:rich>
                  <a:bodyPr/>
                  <a:lstStyle/>
                  <a:p>
                    <a:r>
                      <a:rPr lang="ru-RU"/>
                      <a:t>40%</a:t>
                    </a:r>
                    <a:endParaRPr lang="en-US"/>
                  </a:p>
                </c:rich>
              </c:tx>
              <c:showVal val="1"/>
            </c:dLbl>
            <c:dLbl>
              <c:idx val="2"/>
              <c:layout/>
              <c:tx>
                <c:rich>
                  <a:bodyPr/>
                  <a:lstStyle/>
                  <a:p>
                    <a:r>
                      <a:rPr lang="ru-RU"/>
                      <a:t>25%</a:t>
                    </a:r>
                    <a:endParaRPr lang="en-US"/>
                  </a:p>
                </c:rich>
              </c:tx>
              <c:showVal val="1"/>
            </c:dLbl>
            <c:dLbl>
              <c:idx val="3"/>
              <c:layout/>
              <c:tx>
                <c:rich>
                  <a:bodyPr/>
                  <a:lstStyle/>
                  <a:p>
                    <a:r>
                      <a:rPr lang="ru-RU"/>
                      <a:t>50%</a:t>
                    </a:r>
                    <a:endParaRPr lang="en-US"/>
                  </a:p>
                </c:rich>
              </c:tx>
              <c:showVal val="1"/>
            </c:dLbl>
            <c:showVal val="1"/>
          </c:dLbls>
          <c:cat>
            <c:strRef>
              <c:f>Лист1!$A$2:$A$5</c:f>
              <c:strCache>
                <c:ptCount val="4"/>
                <c:pt idx="0">
                  <c:v>теоретическая подготовка</c:v>
                </c:pt>
                <c:pt idx="1">
                  <c:v>практические умения и навыки</c:v>
                </c:pt>
                <c:pt idx="2">
                  <c:v>общеучебные умения и навыки</c:v>
                </c:pt>
                <c:pt idx="3">
                  <c:v>развитие личностных и профессиональных качеств</c:v>
                </c:pt>
              </c:strCache>
            </c:strRef>
          </c:cat>
          <c:val>
            <c:numRef>
              <c:f>Лист1!$D$2:$D$5</c:f>
              <c:numCache>
                <c:formatCode>General</c:formatCode>
                <c:ptCount val="4"/>
                <c:pt idx="0">
                  <c:v>50</c:v>
                </c:pt>
                <c:pt idx="1">
                  <c:v>40</c:v>
                </c:pt>
                <c:pt idx="2">
                  <c:v>25</c:v>
                </c:pt>
                <c:pt idx="3">
                  <c:v>50</c:v>
                </c:pt>
              </c:numCache>
            </c:numRef>
          </c:val>
        </c:ser>
        <c:dLbls>
          <c:showVal val="1"/>
        </c:dLbls>
        <c:gapWidth val="75"/>
        <c:axId val="71297664"/>
        <c:axId val="71184768"/>
      </c:barChart>
      <c:catAx>
        <c:axId val="71297664"/>
        <c:scaling>
          <c:orientation val="minMax"/>
        </c:scaling>
        <c:axPos val="b"/>
        <c:majorTickMark val="none"/>
        <c:tickLblPos val="nextTo"/>
        <c:crossAx val="71184768"/>
        <c:crosses val="autoZero"/>
        <c:auto val="1"/>
        <c:lblAlgn val="ctr"/>
        <c:lblOffset val="100"/>
      </c:catAx>
      <c:valAx>
        <c:axId val="71184768"/>
        <c:scaling>
          <c:orientation val="minMax"/>
        </c:scaling>
        <c:delete val="1"/>
        <c:axPos val="l"/>
        <c:numFmt formatCode="General" sourceLinked="1"/>
        <c:majorTickMark val="none"/>
        <c:tickLblPos val="none"/>
        <c:crossAx val="71297664"/>
        <c:crosses val="autoZero"/>
        <c:crossBetween val="between"/>
      </c:valAx>
    </c:plotArea>
    <c:legend>
      <c:legendPos val="b"/>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barChart>
        <c:barDir val="col"/>
        <c:grouping val="clustered"/>
        <c:ser>
          <c:idx val="0"/>
          <c:order val="0"/>
          <c:tx>
            <c:strRef>
              <c:f>Лист1!$B$1</c:f>
              <c:strCache>
                <c:ptCount val="1"/>
                <c:pt idx="0">
                  <c:v>высокий</c:v>
                </c:pt>
              </c:strCache>
            </c:strRef>
          </c:tx>
          <c:dLbls>
            <c:dLbl>
              <c:idx val="0"/>
              <c:layout/>
              <c:tx>
                <c:rich>
                  <a:bodyPr/>
                  <a:lstStyle/>
                  <a:p>
                    <a:r>
                      <a:rPr lang="ru-RU"/>
                      <a:t>45%</a:t>
                    </a:r>
                    <a:endParaRPr lang="en-US"/>
                  </a:p>
                </c:rich>
              </c:tx>
              <c:showVal val="1"/>
            </c:dLbl>
            <c:dLbl>
              <c:idx val="1"/>
              <c:layout/>
              <c:tx>
                <c:rich>
                  <a:bodyPr/>
                  <a:lstStyle/>
                  <a:p>
                    <a:r>
                      <a:rPr lang="ru-RU"/>
                      <a:t>45%</a:t>
                    </a:r>
                    <a:endParaRPr lang="en-US"/>
                  </a:p>
                </c:rich>
              </c:tx>
              <c:showVal val="1"/>
            </c:dLbl>
            <c:dLbl>
              <c:idx val="2"/>
              <c:layout/>
              <c:tx>
                <c:rich>
                  <a:bodyPr/>
                  <a:lstStyle/>
                  <a:p>
                    <a:r>
                      <a:rPr lang="ru-RU"/>
                      <a:t>40%</a:t>
                    </a:r>
                    <a:endParaRPr lang="en-US"/>
                  </a:p>
                </c:rich>
              </c:tx>
              <c:showVal val="1"/>
            </c:dLbl>
            <c:dLbl>
              <c:idx val="3"/>
              <c:layout/>
              <c:tx>
                <c:rich>
                  <a:bodyPr/>
                  <a:lstStyle/>
                  <a:p>
                    <a:r>
                      <a:rPr lang="ru-RU"/>
                      <a:t>40%</a:t>
                    </a:r>
                    <a:endParaRPr lang="en-US"/>
                  </a:p>
                </c:rich>
              </c:tx>
              <c:showVal val="1"/>
            </c:dLbl>
            <c:dLbl>
              <c:idx val="4"/>
              <c:layout/>
              <c:tx>
                <c:rich>
                  <a:bodyPr/>
                  <a:lstStyle/>
                  <a:p>
                    <a:r>
                      <a:rPr lang="ru-RU"/>
                      <a:t>50%</a:t>
                    </a:r>
                    <a:endParaRPr lang="en-US"/>
                  </a:p>
                </c:rich>
              </c:tx>
              <c:showVal val="1"/>
            </c:dLbl>
            <c:showVal val="1"/>
          </c:dLbls>
          <c:cat>
            <c:strRef>
              <c:f>Лист1!$A$2:$A$6</c:f>
              <c:strCache>
                <c:ptCount val="5"/>
                <c:pt idx="0">
                  <c:v>теоретическая подготовка</c:v>
                </c:pt>
                <c:pt idx="1">
                  <c:v>практические умения и навыки</c:v>
                </c:pt>
                <c:pt idx="2">
                  <c:v>общеучебные умения и навыки</c:v>
                </c:pt>
                <c:pt idx="3">
                  <c:v>развитие личностных и профессиональных качеств</c:v>
                </c:pt>
                <c:pt idx="4">
                  <c:v>выполнение творческого проекта</c:v>
                </c:pt>
              </c:strCache>
            </c:strRef>
          </c:cat>
          <c:val>
            <c:numRef>
              <c:f>Лист1!$B$2:$B$6</c:f>
              <c:numCache>
                <c:formatCode>General</c:formatCode>
                <c:ptCount val="5"/>
                <c:pt idx="0">
                  <c:v>45</c:v>
                </c:pt>
                <c:pt idx="1">
                  <c:v>45</c:v>
                </c:pt>
                <c:pt idx="2">
                  <c:v>40</c:v>
                </c:pt>
                <c:pt idx="3">
                  <c:v>40</c:v>
                </c:pt>
                <c:pt idx="4">
                  <c:v>55</c:v>
                </c:pt>
              </c:numCache>
            </c:numRef>
          </c:val>
        </c:ser>
        <c:ser>
          <c:idx val="1"/>
          <c:order val="1"/>
          <c:tx>
            <c:strRef>
              <c:f>Лист1!$C$1</c:f>
              <c:strCache>
                <c:ptCount val="1"/>
                <c:pt idx="0">
                  <c:v>средний</c:v>
                </c:pt>
              </c:strCache>
            </c:strRef>
          </c:tx>
          <c:dLbls>
            <c:dLbl>
              <c:idx val="0"/>
              <c:layout/>
              <c:tx>
                <c:rich>
                  <a:bodyPr/>
                  <a:lstStyle/>
                  <a:p>
                    <a:r>
                      <a:rPr lang="ru-RU"/>
                      <a:t>35%</a:t>
                    </a:r>
                    <a:endParaRPr lang="en-US"/>
                  </a:p>
                </c:rich>
              </c:tx>
              <c:showVal val="1"/>
            </c:dLbl>
            <c:dLbl>
              <c:idx val="1"/>
              <c:layout/>
              <c:tx>
                <c:rich>
                  <a:bodyPr/>
                  <a:lstStyle/>
                  <a:p>
                    <a:r>
                      <a:rPr lang="ru-RU"/>
                      <a:t>45%</a:t>
                    </a:r>
                    <a:endParaRPr lang="en-US"/>
                  </a:p>
                </c:rich>
              </c:tx>
              <c:showVal val="1"/>
            </c:dLbl>
            <c:dLbl>
              <c:idx val="2"/>
              <c:layout/>
              <c:tx>
                <c:rich>
                  <a:bodyPr/>
                  <a:lstStyle/>
                  <a:p>
                    <a:r>
                      <a:rPr lang="ru-RU"/>
                      <a:t>50%</a:t>
                    </a:r>
                    <a:endParaRPr lang="en-US"/>
                  </a:p>
                </c:rich>
              </c:tx>
              <c:showVal val="1"/>
            </c:dLbl>
            <c:dLbl>
              <c:idx val="3"/>
              <c:layout/>
              <c:tx>
                <c:rich>
                  <a:bodyPr/>
                  <a:lstStyle/>
                  <a:p>
                    <a:r>
                      <a:rPr lang="ru-RU"/>
                      <a:t>40%</a:t>
                    </a:r>
                    <a:endParaRPr lang="en-US"/>
                  </a:p>
                </c:rich>
              </c:tx>
              <c:showVal val="1"/>
            </c:dLbl>
            <c:dLbl>
              <c:idx val="4"/>
              <c:layout/>
              <c:tx>
                <c:rich>
                  <a:bodyPr/>
                  <a:lstStyle/>
                  <a:p>
                    <a:r>
                      <a:rPr lang="ru-RU"/>
                      <a:t>25%</a:t>
                    </a:r>
                    <a:endParaRPr lang="en-US"/>
                  </a:p>
                </c:rich>
              </c:tx>
              <c:showVal val="1"/>
            </c:dLbl>
            <c:showVal val="1"/>
          </c:dLbls>
          <c:cat>
            <c:strRef>
              <c:f>Лист1!$A$2:$A$6</c:f>
              <c:strCache>
                <c:ptCount val="5"/>
                <c:pt idx="0">
                  <c:v>теоретическая подготовка</c:v>
                </c:pt>
                <c:pt idx="1">
                  <c:v>практические умения и навыки</c:v>
                </c:pt>
                <c:pt idx="2">
                  <c:v>общеучебные умения и навыки</c:v>
                </c:pt>
                <c:pt idx="3">
                  <c:v>развитие личностных и профессиональных качеств</c:v>
                </c:pt>
                <c:pt idx="4">
                  <c:v>выполнение творческого проекта</c:v>
                </c:pt>
              </c:strCache>
            </c:strRef>
          </c:cat>
          <c:val>
            <c:numRef>
              <c:f>Лист1!$C$2:$C$6</c:f>
              <c:numCache>
                <c:formatCode>General</c:formatCode>
                <c:ptCount val="5"/>
                <c:pt idx="0">
                  <c:v>35</c:v>
                </c:pt>
                <c:pt idx="1">
                  <c:v>45</c:v>
                </c:pt>
                <c:pt idx="2">
                  <c:v>50</c:v>
                </c:pt>
                <c:pt idx="3">
                  <c:v>40</c:v>
                </c:pt>
                <c:pt idx="4">
                  <c:v>25</c:v>
                </c:pt>
              </c:numCache>
            </c:numRef>
          </c:val>
        </c:ser>
        <c:ser>
          <c:idx val="2"/>
          <c:order val="2"/>
          <c:tx>
            <c:strRef>
              <c:f>Лист1!$D$1</c:f>
              <c:strCache>
                <c:ptCount val="1"/>
                <c:pt idx="0">
                  <c:v>низкий</c:v>
                </c:pt>
              </c:strCache>
            </c:strRef>
          </c:tx>
          <c:dLbls>
            <c:dLbl>
              <c:idx val="0"/>
              <c:layout/>
              <c:tx>
                <c:rich>
                  <a:bodyPr/>
                  <a:lstStyle/>
                  <a:p>
                    <a:r>
                      <a:rPr lang="ru-RU"/>
                      <a:t>20%</a:t>
                    </a:r>
                    <a:endParaRPr lang="en-US"/>
                  </a:p>
                </c:rich>
              </c:tx>
              <c:showVal val="1"/>
            </c:dLbl>
            <c:dLbl>
              <c:idx val="1"/>
              <c:layout/>
              <c:tx>
                <c:rich>
                  <a:bodyPr/>
                  <a:lstStyle/>
                  <a:p>
                    <a:r>
                      <a:rPr lang="ru-RU"/>
                      <a:t>20%</a:t>
                    </a:r>
                    <a:endParaRPr lang="en-US"/>
                  </a:p>
                </c:rich>
              </c:tx>
              <c:showVal val="1"/>
            </c:dLbl>
            <c:dLbl>
              <c:idx val="2"/>
              <c:layout/>
              <c:tx>
                <c:rich>
                  <a:bodyPr/>
                  <a:lstStyle/>
                  <a:p>
                    <a:r>
                      <a:rPr lang="ru-RU"/>
                      <a:t>10%</a:t>
                    </a:r>
                    <a:endParaRPr lang="en-US"/>
                  </a:p>
                </c:rich>
              </c:tx>
              <c:showVal val="1"/>
            </c:dLbl>
            <c:dLbl>
              <c:idx val="3"/>
              <c:layout/>
              <c:tx>
                <c:rich>
                  <a:bodyPr/>
                  <a:lstStyle/>
                  <a:p>
                    <a:r>
                      <a:rPr lang="ru-RU"/>
                      <a:t>20%</a:t>
                    </a:r>
                    <a:endParaRPr lang="en-US"/>
                  </a:p>
                </c:rich>
              </c:tx>
              <c:showVal val="1"/>
            </c:dLbl>
            <c:dLbl>
              <c:idx val="4"/>
              <c:layout/>
              <c:tx>
                <c:rich>
                  <a:bodyPr/>
                  <a:lstStyle/>
                  <a:p>
                    <a:r>
                      <a:rPr lang="ru-RU"/>
                      <a:t>20%</a:t>
                    </a:r>
                    <a:endParaRPr lang="en-US"/>
                  </a:p>
                </c:rich>
              </c:tx>
              <c:showVal val="1"/>
            </c:dLbl>
            <c:showVal val="1"/>
          </c:dLbls>
          <c:cat>
            <c:strRef>
              <c:f>Лист1!$A$2:$A$6</c:f>
              <c:strCache>
                <c:ptCount val="5"/>
                <c:pt idx="0">
                  <c:v>теоретическая подготовка</c:v>
                </c:pt>
                <c:pt idx="1">
                  <c:v>практические умения и навыки</c:v>
                </c:pt>
                <c:pt idx="2">
                  <c:v>общеучебные умения и навыки</c:v>
                </c:pt>
                <c:pt idx="3">
                  <c:v>развитие личностных и профессиональных качеств</c:v>
                </c:pt>
                <c:pt idx="4">
                  <c:v>выполнение творческого проекта</c:v>
                </c:pt>
              </c:strCache>
            </c:strRef>
          </c:cat>
          <c:val>
            <c:numRef>
              <c:f>Лист1!$D$2:$D$6</c:f>
              <c:numCache>
                <c:formatCode>General</c:formatCode>
                <c:ptCount val="5"/>
                <c:pt idx="0">
                  <c:v>20</c:v>
                </c:pt>
                <c:pt idx="1">
                  <c:v>20</c:v>
                </c:pt>
                <c:pt idx="2">
                  <c:v>10</c:v>
                </c:pt>
                <c:pt idx="3">
                  <c:v>20</c:v>
                </c:pt>
                <c:pt idx="4">
                  <c:v>20</c:v>
                </c:pt>
              </c:numCache>
            </c:numRef>
          </c:val>
        </c:ser>
        <c:dLbls>
          <c:showVal val="1"/>
        </c:dLbls>
        <c:gapWidth val="75"/>
        <c:axId val="71223936"/>
        <c:axId val="73269632"/>
      </c:barChart>
      <c:catAx>
        <c:axId val="71223936"/>
        <c:scaling>
          <c:orientation val="minMax"/>
        </c:scaling>
        <c:axPos val="b"/>
        <c:majorTickMark val="none"/>
        <c:tickLblPos val="nextTo"/>
        <c:crossAx val="73269632"/>
        <c:crosses val="autoZero"/>
        <c:auto val="1"/>
        <c:lblAlgn val="ctr"/>
        <c:lblOffset val="100"/>
      </c:catAx>
      <c:valAx>
        <c:axId val="73269632"/>
        <c:scaling>
          <c:orientation val="minMax"/>
        </c:scaling>
        <c:delete val="1"/>
        <c:axPos val="l"/>
        <c:numFmt formatCode="General" sourceLinked="1"/>
        <c:majorTickMark val="none"/>
        <c:tickLblPos val="none"/>
        <c:crossAx val="71223936"/>
        <c:crosses val="autoZero"/>
        <c:crossBetween val="between"/>
      </c:valAx>
    </c:plotArea>
    <c:legend>
      <c:legendPos val="b"/>
      <c:layout/>
    </c:legend>
    <c:plotVisOnly val="1"/>
    <c:dispBlanksAs val="gap"/>
  </c:chart>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92D050"/>
            </a:gs>
            <a:gs pos="50000">
              <a:srgbClr val="FFFF66">
                <a:alpha val="63000"/>
              </a:srgb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3861048"/>
            <a:ext cx="5040560" cy="2664296"/>
          </a:xfrm>
        </p:spPr>
        <p:txBody>
          <a:bodyPr>
            <a:normAutofit/>
          </a:bodyPr>
          <a:lstStyle/>
          <a:p>
            <a:pPr algn="l"/>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2000" b="1" i="1" dirty="0" smtClean="0"/>
              <a:t>Мартова Татьяна Владимировна,</a:t>
            </a:r>
            <a:br>
              <a:rPr lang="ru-RU" sz="2000" b="1" i="1" dirty="0" smtClean="0"/>
            </a:br>
            <a:r>
              <a:rPr lang="ru-RU" sz="2000" b="1" i="1" dirty="0" smtClean="0"/>
              <a:t>педагог дополнительного образования ЦДО «Мой выбор» ГПОАУ ЯО Ярославского педагогического колледжа</a:t>
            </a:r>
            <a:r>
              <a:rPr lang="ru-RU" sz="2000" dirty="0" smtClean="0"/>
              <a:t/>
            </a:r>
            <a:br>
              <a:rPr lang="ru-RU" sz="2000" dirty="0" smtClean="0"/>
            </a:br>
            <a:endParaRPr lang="ru-RU" sz="2000" dirty="0"/>
          </a:p>
        </p:txBody>
      </p:sp>
      <p:sp>
        <p:nvSpPr>
          <p:cNvPr id="3" name="Заголовок 1"/>
          <p:cNvSpPr txBox="1">
            <a:spLocks/>
          </p:cNvSpPr>
          <p:nvPr/>
        </p:nvSpPr>
        <p:spPr>
          <a:xfrm>
            <a:off x="251520" y="845096"/>
            <a:ext cx="8649344" cy="2664296"/>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700" b="1" i="1" u="none" strike="noStrike" kern="1200" cap="none" spc="0" normalizeH="0" baseline="0" noProof="0" dirty="0" smtClean="0">
                <a:ln>
                  <a:noFill/>
                </a:ln>
                <a:solidFill>
                  <a:schemeClr val="tx1"/>
                </a:solidFill>
                <a:effectLst/>
                <a:uLnTx/>
                <a:uFillTx/>
                <a:latin typeface="+mj-lt"/>
                <a:ea typeface="+mj-ea"/>
                <a:cs typeface="+mj-cs"/>
              </a:rPr>
              <a:t>Социальное развитие обучающихся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700" b="1" i="1" u="none" strike="noStrike" kern="1200" cap="none" spc="0" normalizeH="0" baseline="0" noProof="0" dirty="0" smtClean="0">
                <a:ln>
                  <a:noFill/>
                </a:ln>
                <a:solidFill>
                  <a:schemeClr val="tx1"/>
                </a:solidFill>
                <a:effectLst/>
                <a:uLnTx/>
                <a:uFillTx/>
                <a:latin typeface="+mj-lt"/>
                <a:ea typeface="+mj-ea"/>
                <a:cs typeface="+mj-cs"/>
              </a:rPr>
              <a:t>через освоение дополнительной общеобразовательной общеразвивающей программы </a:t>
            </a:r>
            <a:r>
              <a:rPr kumimoji="0" lang="ru-RU" sz="3700" b="0" i="0" u="none" strike="noStrike" kern="1200" cap="none" spc="0" normalizeH="0" baseline="0" noProof="0" dirty="0" smtClean="0">
                <a:ln>
                  <a:noFill/>
                </a:ln>
                <a:solidFill>
                  <a:schemeClr val="tx1"/>
                </a:solidFill>
                <a:effectLst/>
                <a:uLnTx/>
                <a:uFillTx/>
                <a:latin typeface="+mj-lt"/>
                <a:ea typeface="+mj-ea"/>
                <a:cs typeface="+mj-cs"/>
              </a:rPr>
              <a:t/>
            </a:r>
            <a:br>
              <a:rPr kumimoji="0" lang="ru-RU" sz="3700" b="0" i="0" u="none" strike="noStrike" kern="1200" cap="none" spc="0" normalizeH="0" baseline="0" noProof="0" dirty="0" smtClean="0">
                <a:ln>
                  <a:noFill/>
                </a:ln>
                <a:solidFill>
                  <a:schemeClr val="tx1"/>
                </a:solidFill>
                <a:effectLst/>
                <a:uLnTx/>
                <a:uFillTx/>
                <a:latin typeface="+mj-lt"/>
                <a:ea typeface="+mj-ea"/>
                <a:cs typeface="+mj-cs"/>
              </a:rPr>
            </a:br>
            <a:r>
              <a:rPr kumimoji="0" lang="ru-RU" sz="3700" b="1" i="1" u="none" strike="noStrike" kern="1200" cap="none" spc="0" normalizeH="0" baseline="0" noProof="0" dirty="0" smtClean="0">
                <a:ln>
                  <a:noFill/>
                </a:ln>
                <a:solidFill>
                  <a:schemeClr val="tx1"/>
                </a:solidFill>
                <a:effectLst/>
                <a:uLnTx/>
                <a:uFillTx/>
                <a:latin typeface="+mj-lt"/>
                <a:ea typeface="+mj-ea"/>
                <a:cs typeface="+mj-cs"/>
              </a:rPr>
              <a:t>«Основы парикмахерского искусства и </a:t>
            </a:r>
            <a:r>
              <a:rPr kumimoji="0" lang="ru-RU" sz="3700" b="1" i="1" u="none" strike="noStrike" kern="1200" cap="none" spc="0" normalizeH="0" baseline="0" noProof="0" dirty="0" err="1" smtClean="0">
                <a:ln>
                  <a:noFill/>
                </a:ln>
                <a:solidFill>
                  <a:schemeClr val="tx1"/>
                </a:solidFill>
                <a:effectLst/>
                <a:uLnTx/>
                <a:uFillTx/>
                <a:latin typeface="+mj-lt"/>
                <a:ea typeface="+mj-ea"/>
                <a:cs typeface="+mj-cs"/>
              </a:rPr>
              <a:t>визажа</a:t>
            </a:r>
            <a:r>
              <a:rPr kumimoji="0" lang="ru-RU" sz="3700" b="1" i="1" u="none" strike="noStrike" kern="1200" cap="none" spc="0" normalizeH="0" baseline="0" noProof="0" dirty="0" smtClean="0">
                <a:ln>
                  <a:noFill/>
                </a:ln>
                <a:solidFill>
                  <a:schemeClr val="tx1"/>
                </a:solidFill>
                <a:effectLst/>
                <a:uLnTx/>
                <a:uFillTx/>
                <a:latin typeface="+mj-lt"/>
                <a:ea typeface="+mj-ea"/>
                <a:cs typeface="+mj-cs"/>
              </a:rPr>
              <a:t>»</a:t>
            </a:r>
            <a:r>
              <a:rPr kumimoji="0" lang="ru-RU" sz="37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7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i="1" dirty="0" smtClean="0">
                <a:solidFill>
                  <a:srgbClr val="FF0000"/>
                </a:solidFill>
                <a:latin typeface="+mn-lt"/>
                <a:cs typeface="Times New Roman" pitchFamily="18" charset="0"/>
              </a:rPr>
              <a:t>При проведении мониторинга в объединении «Основы парикмахерского искусства и </a:t>
            </a:r>
            <a:r>
              <a:rPr lang="ru-RU" sz="2400" b="1" i="1" dirty="0" err="1" smtClean="0">
                <a:solidFill>
                  <a:srgbClr val="FF0000"/>
                </a:solidFill>
                <a:latin typeface="+mn-lt"/>
                <a:cs typeface="Times New Roman" pitchFamily="18" charset="0"/>
              </a:rPr>
              <a:t>визажа</a:t>
            </a:r>
            <a:r>
              <a:rPr lang="ru-RU" sz="2400" b="1" i="1" dirty="0" smtClean="0">
                <a:solidFill>
                  <a:srgbClr val="FF0000"/>
                </a:solidFill>
                <a:latin typeface="+mn-lt"/>
                <a:cs typeface="Times New Roman" pitchFamily="18" charset="0"/>
              </a:rPr>
              <a:t>» оцениваются:</a:t>
            </a:r>
            <a:endParaRPr lang="ru-RU" sz="2400" b="1" i="1" dirty="0">
              <a:solidFill>
                <a:srgbClr val="FF0000"/>
              </a:solidFill>
              <a:latin typeface="+mn-lt"/>
              <a:cs typeface="Times New Roman" pitchFamily="18" charset="0"/>
            </a:endParaRPr>
          </a:p>
        </p:txBody>
      </p:sp>
      <p:sp>
        <p:nvSpPr>
          <p:cNvPr id="3" name="Содержимое 2"/>
          <p:cNvSpPr>
            <a:spLocks noGrp="1"/>
          </p:cNvSpPr>
          <p:nvPr>
            <p:ph idx="1"/>
          </p:nvPr>
        </p:nvSpPr>
        <p:spPr/>
        <p:txBody>
          <a:bodyPr>
            <a:normAutofit/>
          </a:bodyPr>
          <a:lstStyle/>
          <a:p>
            <a:r>
              <a:rPr lang="ru-RU" sz="2400" dirty="0" smtClean="0"/>
              <a:t>уровень теоретических знаний обучающихся;</a:t>
            </a:r>
          </a:p>
          <a:p>
            <a:r>
              <a:rPr lang="ru-RU" sz="2400" dirty="0" smtClean="0"/>
              <a:t>уровень практических умений и навыков, полученных при освоении курса обучения;</a:t>
            </a:r>
          </a:p>
          <a:p>
            <a:r>
              <a:rPr lang="ru-RU" sz="2400" dirty="0" smtClean="0"/>
              <a:t>уровень </a:t>
            </a:r>
            <a:r>
              <a:rPr lang="ru-RU" sz="2400" dirty="0" err="1" smtClean="0"/>
              <a:t>общеучебных</a:t>
            </a:r>
            <a:r>
              <a:rPr lang="ru-RU" sz="2400" dirty="0" smtClean="0"/>
              <a:t> умений и навыков;</a:t>
            </a:r>
          </a:p>
          <a:p>
            <a:r>
              <a:rPr lang="ru-RU" sz="2400" dirty="0" smtClean="0"/>
              <a:t>степень развития личностных и профессиональных качеств обучающихся (трудолюбие, аккуратность, терпение, эстетический вкус, </a:t>
            </a:r>
            <a:r>
              <a:rPr lang="ru-RU" sz="2400" dirty="0" err="1" smtClean="0"/>
              <a:t>креативность</a:t>
            </a:r>
            <a:r>
              <a:rPr lang="ru-RU" sz="2400" dirty="0" smtClean="0"/>
              <a:t>, коммуникабельность и т.д.);</a:t>
            </a:r>
          </a:p>
          <a:p>
            <a:r>
              <a:rPr lang="ru-RU" sz="2400" dirty="0" smtClean="0"/>
              <a:t>уровень выполнения творческого проекта;</a:t>
            </a:r>
          </a:p>
          <a:p>
            <a:r>
              <a:rPr lang="ru-RU" sz="2400" dirty="0" smtClean="0"/>
              <a:t>уровень участия обучающихся в конкурсах профессионального мастерства.</a:t>
            </a: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6950"/>
          </a:xfrm>
        </p:spPr>
        <p:txBody>
          <a:bodyPr>
            <a:normAutofit fontScale="90000"/>
          </a:bodyPr>
          <a:lstStyle/>
          <a:p>
            <a:r>
              <a:rPr lang="ru-RU" dirty="0" smtClean="0"/>
              <a:t>Результаты первичной диагностики</a:t>
            </a:r>
            <a:br>
              <a:rPr lang="ru-RU" dirty="0" smtClean="0"/>
            </a:br>
            <a:r>
              <a:rPr lang="ru-RU" dirty="0" smtClean="0"/>
              <a:t>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981075"/>
          <a:ext cx="8229600" cy="51450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Результаты итоговой диагностики</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1052513"/>
          <a:ext cx="8229600" cy="5073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для альбома\Изображение 09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3438" y="571480"/>
            <a:ext cx="3618071" cy="2920026"/>
          </a:xfrm>
          <a:prstGeom prst="rect">
            <a:avLst/>
          </a:prstGeom>
          <a:noFill/>
          <a:ln>
            <a:solidFill>
              <a:srgbClr val="FF0000"/>
            </a:solidFill>
          </a:ln>
        </p:spPr>
      </p:pic>
      <p:pic>
        <p:nvPicPr>
          <p:cNvPr id="6" name="Рисунок 5" descr="G:\для альбома\DSCF266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24" y="3643314"/>
            <a:ext cx="3744416" cy="2865902"/>
          </a:xfrm>
          <a:prstGeom prst="rect">
            <a:avLst/>
          </a:prstGeom>
          <a:noFill/>
          <a:ln>
            <a:solidFill>
              <a:srgbClr val="FF0000"/>
            </a:solidFill>
          </a:ln>
        </p:spPr>
      </p:pic>
      <p:sp>
        <p:nvSpPr>
          <p:cNvPr id="2" name="TextBox 1"/>
          <p:cNvSpPr txBox="1"/>
          <p:nvPr/>
        </p:nvSpPr>
        <p:spPr>
          <a:xfrm>
            <a:off x="4283967" y="116632"/>
            <a:ext cx="4698191" cy="461665"/>
          </a:xfrm>
          <a:prstGeom prst="rect">
            <a:avLst/>
          </a:prstGeom>
          <a:noFill/>
        </p:spPr>
        <p:txBody>
          <a:bodyPr wrap="square" rtlCol="0">
            <a:spAutoFit/>
          </a:bodyPr>
          <a:lstStyle/>
          <a:p>
            <a:r>
              <a:rPr lang="ru-RU" sz="2400" b="1" dirty="0" smtClean="0">
                <a:latin typeface="Comic Sans MS" panose="030F0702030302020204" pitchFamily="66" charset="0"/>
              </a:rPr>
              <a:t>Конкурсы </a:t>
            </a:r>
            <a:r>
              <a:rPr lang="ru-RU" sz="2400" b="1" dirty="0" err="1" smtClean="0">
                <a:latin typeface="Comic Sans MS" panose="030F0702030302020204" pitchFamily="66" charset="0"/>
              </a:rPr>
              <a:t>профмастерства</a:t>
            </a:r>
            <a:endParaRPr lang="ru-RU" sz="2400" b="1" dirty="0">
              <a:latin typeface="Comic Sans MS" panose="030F0702030302020204" pitchFamily="66" charset="0"/>
            </a:endParaRPr>
          </a:p>
        </p:txBody>
      </p:sp>
      <p:pic>
        <p:nvPicPr>
          <p:cNvPr id="7" name="Рисунок 6" descr="C:\Documents and Settings\ПУ47\Рабочий стол\фотографии группы Парикмахер\класс\IMG_20151022_130217.jpg"/>
          <p:cNvPicPr/>
          <p:nvPr/>
        </p:nvPicPr>
        <p:blipFill>
          <a:blip r:embed="rId4" cstate="print"/>
          <a:srcRect/>
          <a:stretch>
            <a:fillRect/>
          </a:stretch>
        </p:blipFill>
        <p:spPr bwMode="auto">
          <a:xfrm>
            <a:off x="500034" y="571480"/>
            <a:ext cx="3786214" cy="2857520"/>
          </a:xfrm>
          <a:prstGeom prst="rect">
            <a:avLst/>
          </a:prstGeom>
          <a:solidFill>
            <a:srgbClr val="C00000"/>
          </a:solidFill>
          <a:ln w="9525">
            <a:solidFill>
              <a:srgbClr val="C00000"/>
            </a:solidFill>
            <a:miter lim="800000"/>
            <a:headEnd/>
            <a:tailEnd/>
          </a:ln>
        </p:spPr>
      </p:pic>
      <p:pic>
        <p:nvPicPr>
          <p:cNvPr id="8" name="Рисунок 7" descr="C:\Documents and Settings\ПУ47\Рабочий стол\фотографии группы Парикмахер\класс\IMG_20151022_123626.jpg"/>
          <p:cNvPicPr/>
          <p:nvPr/>
        </p:nvPicPr>
        <p:blipFill>
          <a:blip r:embed="rId5" cstate="print"/>
          <a:srcRect/>
          <a:stretch>
            <a:fillRect/>
          </a:stretch>
        </p:blipFill>
        <p:spPr bwMode="auto">
          <a:xfrm>
            <a:off x="5357818" y="3643314"/>
            <a:ext cx="3571900" cy="2928958"/>
          </a:xfrm>
          <a:prstGeom prst="rect">
            <a:avLst/>
          </a:prstGeom>
          <a:noFill/>
          <a:ln w="9525">
            <a:solidFill>
              <a:srgbClr val="C00000"/>
            </a:solidFill>
            <a:miter lim="800000"/>
            <a:headEnd/>
            <a:tailEnd/>
          </a:ln>
        </p:spPr>
      </p:pic>
    </p:spTree>
    <p:extLst>
      <p:ext uri="{BB962C8B-B14F-4D97-AF65-F5344CB8AC3E}">
        <p14:creationId xmlns:p14="http://schemas.microsoft.com/office/powerpoint/2010/main" xmlns="" val="266385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ПУ47\Рабочий стол\для Широковой С\конкурс 2015фото\IMG_5261.JPG"/>
          <p:cNvPicPr/>
          <p:nvPr/>
        </p:nvPicPr>
        <p:blipFill>
          <a:blip r:embed="rId2" cstate="print"/>
          <a:srcRect/>
          <a:stretch>
            <a:fillRect/>
          </a:stretch>
        </p:blipFill>
        <p:spPr bwMode="auto">
          <a:xfrm>
            <a:off x="357158" y="214290"/>
            <a:ext cx="4071966" cy="3071834"/>
          </a:xfrm>
          <a:prstGeom prst="rect">
            <a:avLst/>
          </a:prstGeom>
          <a:noFill/>
          <a:ln w="9525">
            <a:solidFill>
              <a:srgbClr val="C00000"/>
            </a:solidFill>
            <a:miter lim="800000"/>
            <a:headEnd/>
            <a:tailEnd/>
          </a:ln>
        </p:spPr>
      </p:pic>
      <p:pic>
        <p:nvPicPr>
          <p:cNvPr id="4" name="Рисунок 3" descr="G:\для альбома\IMG_0266.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7752" y="214290"/>
            <a:ext cx="3786214" cy="3000396"/>
          </a:xfrm>
          <a:prstGeom prst="rect">
            <a:avLst/>
          </a:prstGeom>
          <a:noFill/>
          <a:ln>
            <a:solidFill>
              <a:srgbClr val="C00000"/>
            </a:solidFill>
          </a:ln>
        </p:spPr>
      </p:pic>
      <p:pic>
        <p:nvPicPr>
          <p:cNvPr id="5" name="Рисунок 4" descr="G:\для альбома\P4110078.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0100" y="3571876"/>
            <a:ext cx="3571900" cy="3071834"/>
          </a:xfrm>
          <a:prstGeom prst="rect">
            <a:avLst/>
          </a:prstGeom>
          <a:noFill/>
          <a:ln>
            <a:solidFill>
              <a:srgbClr val="FF0000"/>
            </a:solidFill>
          </a:ln>
        </p:spPr>
      </p:pic>
      <p:pic>
        <p:nvPicPr>
          <p:cNvPr id="6" name="Рисунок 5" descr="C:\Documents and Settings\ПУ47\Рабочий стол\конкурс 2015фото\фото парикм\IMG_5262.JPG"/>
          <p:cNvPicPr/>
          <p:nvPr/>
        </p:nvPicPr>
        <p:blipFill>
          <a:blip r:embed="rId5" cstate="print"/>
          <a:srcRect r="21144"/>
          <a:stretch>
            <a:fillRect/>
          </a:stretch>
        </p:blipFill>
        <p:spPr bwMode="auto">
          <a:xfrm>
            <a:off x="4714876" y="3571876"/>
            <a:ext cx="3286124" cy="3123868"/>
          </a:xfrm>
          <a:prstGeom prst="rect">
            <a:avLst/>
          </a:prstGeom>
          <a:noFill/>
          <a:ln w="9525">
            <a:solidFill>
              <a:srgbClr val="C0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3571900"/>
          </a:xfrm>
        </p:spPr>
        <p:txBody>
          <a:bodyPr>
            <a:normAutofit/>
          </a:bodyPr>
          <a:lstStyle/>
          <a:p>
            <a:r>
              <a:rPr lang="ru-RU" sz="6000" b="1" dirty="0" smtClean="0">
                <a:solidFill>
                  <a:srgbClr val="FF0000"/>
                </a:solidFill>
              </a:rPr>
              <a:t>Спасибо за внимание !</a:t>
            </a:r>
            <a:endParaRPr lang="ru-RU" sz="60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a:ln>
            <a:solidFill>
              <a:srgbClr val="7030A0"/>
            </a:solidFill>
          </a:ln>
        </p:spPr>
        <p:txBody>
          <a:bodyPr/>
          <a:lstStyle/>
          <a:p>
            <a:pPr marL="0" indent="0" algn="ctr">
              <a:buNone/>
            </a:pPr>
            <a:r>
              <a:rPr lang="ru-RU" dirty="0" smtClean="0">
                <a:latin typeface="Times New Roman" panose="02020603050405020304" pitchFamily="18" charset="0"/>
                <a:cs typeface="Times New Roman" panose="02020603050405020304" pitchFamily="18" charset="0"/>
              </a:rPr>
              <a:t>  </a:t>
            </a:r>
            <a:r>
              <a:rPr lang="ru-RU" sz="3600" b="1" i="1" u="sng" dirty="0" smtClean="0">
                <a:latin typeface="Times New Roman" panose="02020603050405020304" pitchFamily="18" charset="0"/>
                <a:cs typeface="Times New Roman" panose="02020603050405020304" pitchFamily="18" charset="0"/>
              </a:rPr>
              <a:t>ГПО АУ ЯО Любимский аграрно-политехнический колледж</a:t>
            </a:r>
            <a:endParaRPr lang="ru-RU" dirty="0" smtClean="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pic>
        <p:nvPicPr>
          <p:cNvPr id="4" name="Picture 2" descr="C:\Documents and Settings\1\Мои документы\Мои рисунки\Новая папка (2)\IMG_0197.JPG"/>
          <p:cNvPicPr>
            <a:picLocks noChangeAspect="1" noChangeArrowheads="1"/>
          </p:cNvPicPr>
          <p:nvPr/>
        </p:nvPicPr>
        <p:blipFill>
          <a:blip r:embed="rId2" cstate="print"/>
          <a:srcRect/>
          <a:stretch>
            <a:fillRect/>
          </a:stretch>
        </p:blipFill>
        <p:spPr bwMode="auto">
          <a:xfrm>
            <a:off x="1285852" y="2071678"/>
            <a:ext cx="6636574" cy="3661578"/>
          </a:xfrm>
          <a:prstGeom prst="rect">
            <a:avLst/>
          </a:prstGeom>
          <a:noFill/>
          <a:ln w="9525">
            <a:solidFill>
              <a:srgbClr val="7030A0"/>
            </a:solidFill>
            <a:miter lim="800000"/>
            <a:headEnd/>
            <a:tailEnd/>
          </a:ln>
        </p:spPr>
      </p:pic>
    </p:spTree>
    <p:extLst>
      <p:ext uri="{BB962C8B-B14F-4D97-AF65-F5344CB8AC3E}">
        <p14:creationId xmlns:p14="http://schemas.microsoft.com/office/powerpoint/2010/main" xmlns="" val="3908583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lstStyle/>
          <a:p>
            <a:pPr marL="0" indent="0" algn="ctr">
              <a:lnSpc>
                <a:spcPct val="200000"/>
              </a:lnSpc>
              <a:buNone/>
            </a:pPr>
            <a:r>
              <a:rPr lang="ru-RU" sz="2800" b="1" i="1" dirty="0" smtClean="0">
                <a:latin typeface="Times New Roman" panose="02020603050405020304" pitchFamily="18" charset="0"/>
                <a:cs typeface="Times New Roman" panose="02020603050405020304" pitchFamily="18" charset="0"/>
              </a:rPr>
              <a:t>ЦЕЛЬ ПРОГРАММЫ</a:t>
            </a:r>
            <a:endParaRPr lang="ru-RU" sz="2800" dirty="0" smtClean="0">
              <a:latin typeface="Times New Roman" panose="02020603050405020304" pitchFamily="18" charset="0"/>
              <a:cs typeface="Times New Roman" panose="02020603050405020304" pitchFamily="18" charset="0"/>
            </a:endParaRPr>
          </a:p>
          <a:p>
            <a:pPr marL="0" indent="0" algn="ctr">
              <a:buNone/>
            </a:pPr>
            <a:r>
              <a:rPr lang="ru-RU" sz="1800" dirty="0" smtClean="0">
                <a:latin typeface="Times New Roman" panose="02020603050405020304" pitchFamily="18" charset="0"/>
                <a:cs typeface="Times New Roman" panose="02020603050405020304" pitchFamily="18" charset="0"/>
              </a:rPr>
              <a:t>Способствовать формированию компетенций по новой специальности, развитию личностных и профессиональных качеств обучающихся, необходимой для эффективной социализации и адаптации в будущем, через освоение основ парикмахерского искусства.</a:t>
            </a:r>
          </a:p>
          <a:p>
            <a:pPr marL="0" indent="0" algn="ctr">
              <a:buNone/>
            </a:pPr>
            <a:r>
              <a:rPr lang="ru-RU" sz="2800" b="1" i="1" dirty="0" smtClean="0">
                <a:latin typeface="Times New Roman" panose="02020603050405020304" pitchFamily="18" charset="0"/>
                <a:cs typeface="Times New Roman" panose="02020603050405020304" pitchFamily="18" charset="0"/>
              </a:rPr>
              <a:t>ЗАДАЧИ   </a:t>
            </a:r>
          </a:p>
        </p:txBody>
      </p:sp>
      <p:sp>
        <p:nvSpPr>
          <p:cNvPr id="4" name="Стрелка вниз 3"/>
          <p:cNvSpPr/>
          <p:nvPr/>
        </p:nvSpPr>
        <p:spPr>
          <a:xfrm>
            <a:off x="4355977" y="922537"/>
            <a:ext cx="36003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283968" y="2852936"/>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940152" y="2853518"/>
            <a:ext cx="442503" cy="647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55576" y="2924944"/>
            <a:ext cx="54006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2411760" y="2852936"/>
            <a:ext cx="471067"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7884368" y="2795227"/>
            <a:ext cx="468052" cy="705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323528" y="3501008"/>
            <a:ext cx="1512168" cy="1569660"/>
          </a:xfrm>
          <a:prstGeom prst="rect">
            <a:avLst/>
          </a:prstGeom>
          <a:noFill/>
        </p:spPr>
        <p:txBody>
          <a:bodyPr wrap="square" rtlCol="0">
            <a:spAutoFit/>
          </a:bodyPr>
          <a:lstStyle/>
          <a:p>
            <a:pPr algn="ct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Дать теоретические сведения по основным разделам курса</a:t>
            </a:r>
            <a:endParaRPr lang="ru-RU" sz="1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691680" y="3645024"/>
            <a:ext cx="1944216" cy="2893100"/>
          </a:xfrm>
          <a:prstGeom prst="rect">
            <a:avLst/>
          </a:prstGeom>
          <a:no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Способствовать выработке практических умений и навыков использования инструментов для выполнения причесок разных типов, уходу за волосами, выполнению </a:t>
            </a:r>
            <a:r>
              <a:rPr lang="ru-RU" sz="1400" dirty="0" err="1" smtClean="0">
                <a:latin typeface="Times New Roman" panose="02020603050405020304" pitchFamily="18" charset="0"/>
                <a:cs typeface="Times New Roman" panose="02020603050405020304" pitchFamily="18" charset="0"/>
              </a:rPr>
              <a:t>парикм.работ</a:t>
            </a:r>
            <a:r>
              <a:rPr lang="ru-RU" sz="1400" dirty="0" smtClean="0">
                <a:latin typeface="Times New Roman" panose="02020603050405020304" pitchFamily="18" charset="0"/>
                <a:cs typeface="Times New Roman" panose="02020603050405020304" pitchFamily="18" charset="0"/>
              </a:rPr>
              <a:t> с учетом состояния волос и кожи головы</a:t>
            </a:r>
            <a:endParaRPr lang="ru-RU" sz="1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779912" y="3645024"/>
            <a:ext cx="1368152" cy="1569660"/>
          </a:xfrm>
          <a:prstGeom prst="rect">
            <a:avLst/>
          </a:prstGeom>
          <a:no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Научить правильно ухаживать за кожей лица и наносить макияж</a:t>
            </a:r>
            <a:endParaRPr lang="ru-RU" sz="16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148064" y="3501008"/>
            <a:ext cx="2088232" cy="3046988"/>
          </a:xfrm>
          <a:prstGeom prst="rect">
            <a:avLst/>
          </a:prstGeom>
          <a:noFill/>
        </p:spPr>
        <p:txBody>
          <a:bodyPr wrap="square" rtlCol="0">
            <a:spAutoFit/>
          </a:bodyPr>
          <a:lstStyle/>
          <a:p>
            <a:pPr algn="ct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Содействовать развитию необходимых личностных и профессиональных качеств (трудолюбие, аккуратность, эстетический вкус, креативность, коммуникабельность и культура речи и т.д.</a:t>
            </a:r>
            <a:endParaRPr lang="ru-RU" sz="16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380312" y="3717032"/>
            <a:ext cx="1656184" cy="2062103"/>
          </a:xfrm>
          <a:prstGeom prst="rect">
            <a:avLst/>
          </a:prstGeom>
          <a:no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Способствовать организации продуктивного досуга обучающихся, развитию их профессионального кругозора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90038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357982"/>
          </a:xfrm>
        </p:spPr>
        <p:txBody>
          <a:bodyPr>
            <a:noAutofit/>
          </a:bodyPr>
          <a:lstStyle/>
          <a:p>
            <a:pPr algn="ctr">
              <a:buNone/>
            </a:pPr>
            <a:r>
              <a:rPr lang="ru-RU" sz="2000" b="1" u="sng" dirty="0" smtClean="0">
                <a:solidFill>
                  <a:srgbClr val="003300"/>
                </a:solidFill>
                <a:latin typeface="Times New Roman" pitchFamily="18" charset="0"/>
                <a:cs typeface="Times New Roman" pitchFamily="18" charset="0"/>
              </a:rPr>
              <a:t>Учебно-тематический план</a:t>
            </a:r>
          </a:p>
          <a:p>
            <a:pPr algn="ctr">
              <a:buNone/>
            </a:pPr>
            <a:r>
              <a:rPr lang="ru-RU" sz="1600" dirty="0" smtClean="0">
                <a:solidFill>
                  <a:srgbClr val="003300"/>
                </a:solidFill>
                <a:latin typeface="Times New Roman" pitchFamily="18" charset="0"/>
                <a:cs typeface="Times New Roman" pitchFamily="18" charset="0"/>
              </a:rPr>
              <a:t> программы «Парикмахер» рассчитан на 216 часов и состоит из 2 разделов:</a:t>
            </a:r>
          </a:p>
          <a:p>
            <a:pPr algn="just">
              <a:buNone/>
            </a:pPr>
            <a:r>
              <a:rPr lang="ru-RU" sz="1800" b="1" u="sng" dirty="0" smtClean="0">
                <a:solidFill>
                  <a:srgbClr val="003300"/>
                </a:solidFill>
                <a:latin typeface="Times New Roman" pitchFamily="18" charset="0"/>
                <a:cs typeface="Times New Roman" pitchFamily="18" charset="0"/>
              </a:rPr>
              <a:t>1 раздел «Парикмахерское искусство» </a:t>
            </a:r>
            <a:r>
              <a:rPr lang="ru-RU" sz="1800" dirty="0" smtClean="0">
                <a:solidFill>
                  <a:srgbClr val="003300"/>
                </a:solidFill>
                <a:latin typeface="Times New Roman" pitchFamily="18" charset="0"/>
                <a:cs typeface="Times New Roman" pitchFamily="18" charset="0"/>
              </a:rPr>
              <a:t>в количестве 122 часов состоит из следующих блоков:</a:t>
            </a:r>
          </a:p>
          <a:p>
            <a:pPr lvl="0" algn="just">
              <a:buNone/>
            </a:pPr>
            <a:r>
              <a:rPr lang="ru-RU" sz="1600" dirty="0" smtClean="0">
                <a:solidFill>
                  <a:srgbClr val="003300"/>
                </a:solidFill>
                <a:latin typeface="Times New Roman" pitchFamily="18" charset="0"/>
                <a:cs typeface="Times New Roman" pitchFamily="18" charset="0"/>
              </a:rPr>
              <a:t>Введение – 2 часа</a:t>
            </a:r>
          </a:p>
          <a:p>
            <a:pPr lvl="0" algn="just">
              <a:buNone/>
            </a:pPr>
            <a:r>
              <a:rPr lang="ru-RU" sz="1600" dirty="0" smtClean="0">
                <a:solidFill>
                  <a:srgbClr val="003300"/>
                </a:solidFill>
                <a:latin typeface="Times New Roman" pitchFamily="18" charset="0"/>
                <a:cs typeface="Times New Roman" pitchFamily="18" charset="0"/>
              </a:rPr>
              <a:t>История прически – 2 часа</a:t>
            </a:r>
          </a:p>
          <a:p>
            <a:pPr lvl="0" algn="just">
              <a:buNone/>
            </a:pPr>
            <a:r>
              <a:rPr lang="ru-RU" sz="1600" dirty="0" smtClean="0">
                <a:solidFill>
                  <a:srgbClr val="003300"/>
                </a:solidFill>
                <a:latin typeface="Times New Roman" pitchFamily="18" charset="0"/>
                <a:cs typeface="Times New Roman" pitchFamily="18" charset="0"/>
              </a:rPr>
              <a:t>Инструменты, приспособления, аппаратура – 6 часов</a:t>
            </a:r>
          </a:p>
          <a:p>
            <a:pPr lvl="0" algn="just">
              <a:buNone/>
            </a:pPr>
            <a:r>
              <a:rPr lang="ru-RU" sz="1600" dirty="0" smtClean="0">
                <a:solidFill>
                  <a:srgbClr val="003300"/>
                </a:solidFill>
                <a:latin typeface="Times New Roman" pitchFamily="18" charset="0"/>
                <a:cs typeface="Times New Roman" pitchFamily="18" charset="0"/>
              </a:rPr>
              <a:t>Мытье. Расчесывание и сушка волос – 6 часов</a:t>
            </a:r>
          </a:p>
          <a:p>
            <a:pPr lvl="0" algn="just">
              <a:buNone/>
            </a:pPr>
            <a:r>
              <a:rPr lang="ru-RU" sz="1600" dirty="0" smtClean="0">
                <a:solidFill>
                  <a:srgbClr val="003300"/>
                </a:solidFill>
                <a:latin typeface="Times New Roman" pitchFamily="18" charset="0"/>
                <a:cs typeface="Times New Roman" pitchFamily="18" charset="0"/>
              </a:rPr>
              <a:t>Массаж головы – 6 часов</a:t>
            </a:r>
          </a:p>
          <a:p>
            <a:pPr lvl="0" algn="just">
              <a:buNone/>
            </a:pPr>
            <a:r>
              <a:rPr lang="ru-RU" sz="1600" dirty="0" smtClean="0">
                <a:solidFill>
                  <a:srgbClr val="003300"/>
                </a:solidFill>
                <a:latin typeface="Times New Roman" pitchFamily="18" charset="0"/>
                <a:cs typeface="Times New Roman" pitchFamily="18" charset="0"/>
              </a:rPr>
              <a:t>Уход за волосами – 10 часов</a:t>
            </a:r>
          </a:p>
          <a:p>
            <a:pPr lvl="0" algn="just">
              <a:buNone/>
            </a:pPr>
            <a:r>
              <a:rPr lang="ru-RU" sz="1600" dirty="0" smtClean="0">
                <a:solidFill>
                  <a:srgbClr val="003300"/>
                </a:solidFill>
                <a:latin typeface="Times New Roman" pitchFamily="18" charset="0"/>
                <a:cs typeface="Times New Roman" pitchFamily="18" charset="0"/>
              </a:rPr>
              <a:t>Укладка волос – 20 часов</a:t>
            </a:r>
          </a:p>
          <a:p>
            <a:pPr lvl="0" algn="just">
              <a:buNone/>
            </a:pPr>
            <a:r>
              <a:rPr lang="ru-RU" sz="1600" dirty="0" smtClean="0">
                <a:solidFill>
                  <a:srgbClr val="003300"/>
                </a:solidFill>
                <a:latin typeface="Times New Roman" pitchFamily="18" charset="0"/>
                <a:cs typeface="Times New Roman" pitchFamily="18" charset="0"/>
              </a:rPr>
              <a:t>Прически на длинных волосах – 70 часов</a:t>
            </a:r>
          </a:p>
          <a:p>
            <a:pPr algn="just">
              <a:buNone/>
            </a:pPr>
            <a:r>
              <a:rPr lang="ru-RU" sz="1800" b="1" u="sng" dirty="0" smtClean="0">
                <a:solidFill>
                  <a:srgbClr val="003300"/>
                </a:solidFill>
                <a:latin typeface="Times New Roman" pitchFamily="18" charset="0"/>
                <a:cs typeface="Times New Roman" pitchFamily="18" charset="0"/>
              </a:rPr>
              <a:t>2 раздел «Искусство </a:t>
            </a:r>
            <a:r>
              <a:rPr lang="ru-RU" sz="1800" b="1" u="sng" dirty="0" err="1" smtClean="0">
                <a:solidFill>
                  <a:srgbClr val="003300"/>
                </a:solidFill>
                <a:latin typeface="Times New Roman" pitchFamily="18" charset="0"/>
                <a:cs typeface="Times New Roman" pitchFamily="18" charset="0"/>
              </a:rPr>
              <a:t>визажа</a:t>
            </a:r>
            <a:r>
              <a:rPr lang="ru-RU" sz="1800" b="1" u="sng" dirty="0" smtClean="0">
                <a:solidFill>
                  <a:srgbClr val="003300"/>
                </a:solidFill>
                <a:latin typeface="Times New Roman" pitchFamily="18" charset="0"/>
                <a:cs typeface="Times New Roman" pitchFamily="18" charset="0"/>
              </a:rPr>
              <a:t>» </a:t>
            </a:r>
            <a:r>
              <a:rPr lang="ru-RU" sz="1800" dirty="0" smtClean="0">
                <a:solidFill>
                  <a:srgbClr val="003300"/>
                </a:solidFill>
                <a:latin typeface="Times New Roman" pitchFamily="18" charset="0"/>
                <a:cs typeface="Times New Roman" pitchFamily="18" charset="0"/>
              </a:rPr>
              <a:t>в количестве 94 часов состоит из следующих блоков:</a:t>
            </a:r>
          </a:p>
          <a:p>
            <a:pPr lvl="0" algn="just">
              <a:buNone/>
            </a:pPr>
            <a:r>
              <a:rPr lang="ru-RU" sz="1600" dirty="0" smtClean="0">
                <a:solidFill>
                  <a:srgbClr val="003300"/>
                </a:solidFill>
                <a:latin typeface="Times New Roman" pitchFamily="18" charset="0"/>
                <a:cs typeface="Times New Roman" pitchFamily="18" charset="0"/>
              </a:rPr>
              <a:t>Строение и недостатки кожи. Уход за кожей лица – 14 часов</a:t>
            </a:r>
          </a:p>
          <a:p>
            <a:pPr lvl="0" algn="just">
              <a:buNone/>
            </a:pPr>
            <a:r>
              <a:rPr lang="ru-RU" sz="1600" dirty="0" smtClean="0">
                <a:solidFill>
                  <a:srgbClr val="003300"/>
                </a:solidFill>
                <a:latin typeface="Times New Roman" pitchFamily="18" charset="0"/>
                <a:cs typeface="Times New Roman" pitchFamily="18" charset="0"/>
              </a:rPr>
              <a:t>Инструменты визажиста. Назначение и виды макияжа – 4 часа</a:t>
            </a:r>
          </a:p>
          <a:p>
            <a:pPr lvl="0" algn="just">
              <a:buNone/>
            </a:pPr>
            <a:r>
              <a:rPr lang="ru-RU" sz="1600" dirty="0" smtClean="0">
                <a:solidFill>
                  <a:srgbClr val="003300"/>
                </a:solidFill>
                <a:latin typeface="Times New Roman" pitchFamily="18" charset="0"/>
                <a:cs typeface="Times New Roman" pitchFamily="18" charset="0"/>
              </a:rPr>
              <a:t>Коррекция формы и частей лица с помощью макияжа – 6 часов</a:t>
            </a:r>
          </a:p>
          <a:p>
            <a:pPr lvl="0" algn="just">
              <a:buNone/>
            </a:pPr>
            <a:r>
              <a:rPr lang="ru-RU" sz="1600" dirty="0" smtClean="0">
                <a:solidFill>
                  <a:srgbClr val="003300"/>
                </a:solidFill>
                <a:latin typeface="Times New Roman" pitchFamily="18" charset="0"/>
                <a:cs typeface="Times New Roman" pitchFamily="18" charset="0"/>
              </a:rPr>
              <a:t>Цветовые стили – 8 часов</a:t>
            </a:r>
          </a:p>
          <a:p>
            <a:pPr lvl="0" algn="just">
              <a:buNone/>
            </a:pPr>
            <a:r>
              <a:rPr lang="ru-RU" sz="1600" dirty="0" smtClean="0">
                <a:solidFill>
                  <a:srgbClr val="003300"/>
                </a:solidFill>
                <a:latin typeface="Times New Roman" pitchFamily="18" charset="0"/>
                <a:cs typeface="Times New Roman" pitchFamily="18" charset="0"/>
              </a:rPr>
              <a:t>Технология выполнения макияжа – 44 часа</a:t>
            </a:r>
          </a:p>
          <a:p>
            <a:pPr lvl="0" algn="just">
              <a:buNone/>
            </a:pPr>
            <a:r>
              <a:rPr lang="ru-RU" sz="1600" dirty="0" smtClean="0">
                <a:solidFill>
                  <a:srgbClr val="003300"/>
                </a:solidFill>
                <a:latin typeface="Times New Roman" pitchFamily="18" charset="0"/>
                <a:cs typeface="Times New Roman" pitchFamily="18" charset="0"/>
              </a:rPr>
              <a:t>Выполнение проекта – 6 часов</a:t>
            </a:r>
          </a:p>
          <a:p>
            <a:pPr algn="just">
              <a:buNone/>
            </a:pPr>
            <a:r>
              <a:rPr lang="ru-RU" sz="1600" dirty="0" smtClean="0">
                <a:latin typeface="Times New Roman" pitchFamily="18" charset="0"/>
                <a:cs typeface="Times New Roman" pitchFamily="18" charset="0"/>
              </a:rPr>
              <a:t>Культурно-массовая деятельность -12 часов</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a:bodyPr>
          <a:lstStyle/>
          <a:p>
            <a:r>
              <a:rPr lang="ru-RU" sz="3600" dirty="0" smtClean="0"/>
              <a:t>Программа рассчитана на обучающихся от 15 лет.</a:t>
            </a:r>
          </a:p>
          <a:p>
            <a:r>
              <a:rPr lang="ru-RU" sz="3600" dirty="0" smtClean="0"/>
              <a:t>Срок реализации программы 1 год. </a:t>
            </a:r>
          </a:p>
          <a:p>
            <a:r>
              <a:rPr lang="ru-RU" sz="3600" dirty="0" smtClean="0"/>
              <a:t>Занятия проводятся 3 раза в неделю по 2 часа. Итого за год 216 часов. </a:t>
            </a:r>
          </a:p>
          <a:p>
            <a:r>
              <a:rPr lang="ru-RU" sz="3600" dirty="0" smtClean="0"/>
              <a:t>Количество обучающихся в объединении – 15 человек. </a:t>
            </a:r>
            <a:endParaRPr lang="ru-RU"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008112"/>
          </a:xfrm>
        </p:spPr>
        <p:txBody>
          <a:bodyPr>
            <a:normAutofit fontScale="90000"/>
          </a:bodyPr>
          <a:lstStyle/>
          <a:p>
            <a:r>
              <a:rPr lang="ru-RU"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Освоение умений и навыков профессий</a:t>
            </a:r>
            <a:br>
              <a:rPr lang="ru-RU"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br>
            <a:endParaRPr lang="ru-RU" dirty="0"/>
          </a:p>
        </p:txBody>
      </p:sp>
      <p:pic>
        <p:nvPicPr>
          <p:cNvPr id="4" name="Picture 3" descr="C:\Documents and Settings\1\Рабочий стол\фото Мартова\PA170363.JPG"/>
          <p:cNvPicPr>
            <a:picLocks noGrp="1" noChangeAspect="1" noChangeArrowheads="1"/>
          </p:cNvPicPr>
          <p:nvPr>
            <p:ph idx="1"/>
          </p:nvPr>
        </p:nvPicPr>
        <p:blipFill>
          <a:blip r:embed="rId2" cstate="print"/>
          <a:srcRect/>
          <a:stretch>
            <a:fillRect/>
          </a:stretch>
        </p:blipFill>
        <p:spPr bwMode="auto">
          <a:xfrm>
            <a:off x="4860032" y="1708503"/>
            <a:ext cx="3633767" cy="2726614"/>
          </a:xfrm>
          <a:prstGeom prst="rect">
            <a:avLst/>
          </a:prstGeom>
          <a:noFill/>
          <a:ln>
            <a:solidFill>
              <a:schemeClr val="accent3">
                <a:lumMod val="50000"/>
              </a:schemeClr>
            </a:solidFill>
          </a:ln>
        </p:spPr>
      </p:pic>
      <p:pic>
        <p:nvPicPr>
          <p:cNvPr id="5" name="Picture 2" descr="C:\Documents and Settings\1\Рабочий стол\фото Мартова\PA170362.JPG"/>
          <p:cNvPicPr>
            <a:picLocks noChangeAspect="1" noChangeArrowheads="1"/>
          </p:cNvPicPr>
          <p:nvPr/>
        </p:nvPicPr>
        <p:blipFill>
          <a:blip r:embed="rId3" cstate="print"/>
          <a:srcRect/>
          <a:stretch>
            <a:fillRect/>
          </a:stretch>
        </p:blipFill>
        <p:spPr bwMode="auto">
          <a:xfrm>
            <a:off x="357158" y="3071810"/>
            <a:ext cx="4191028" cy="3143272"/>
          </a:xfrm>
          <a:prstGeom prst="rect">
            <a:avLst/>
          </a:prstGeom>
          <a:noFill/>
          <a:ln>
            <a:solidFill>
              <a:schemeClr val="accent2">
                <a:lumMod val="50000"/>
              </a:schemeClr>
            </a:solidFill>
          </a:ln>
        </p:spPr>
      </p:pic>
      <p:sp>
        <p:nvSpPr>
          <p:cNvPr id="7" name="TextBox 6"/>
          <p:cNvSpPr txBox="1"/>
          <p:nvPr/>
        </p:nvSpPr>
        <p:spPr>
          <a:xfrm>
            <a:off x="760484" y="1844824"/>
            <a:ext cx="3384376" cy="461665"/>
          </a:xfrm>
          <a:prstGeom prst="rect">
            <a:avLst/>
          </a:prstGeom>
          <a:noFill/>
        </p:spPr>
        <p:txBody>
          <a:bodyPr wrap="square" rtlCol="0">
            <a:spAutoFit/>
          </a:bodyPr>
          <a:lstStyle/>
          <a:p>
            <a:r>
              <a:rPr lang="ru-RU" sz="2400" b="1" i="1" u="sng" dirty="0" smtClean="0"/>
              <a:t>Занятия в мастерской</a:t>
            </a:r>
            <a:endParaRPr lang="ru-RU" sz="2400" b="1" i="1" u="sng" dirty="0"/>
          </a:p>
        </p:txBody>
      </p:sp>
    </p:spTree>
    <p:extLst>
      <p:ext uri="{BB962C8B-B14F-4D97-AF65-F5344CB8AC3E}">
        <p14:creationId xmlns:p14="http://schemas.microsoft.com/office/powerpoint/2010/main" xmlns="" val="193472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1\Рабочий стол\фото Мартова\PA170367.JPG"/>
          <p:cNvPicPr>
            <a:picLocks noGrp="1" noChangeAspect="1" noChangeArrowheads="1"/>
          </p:cNvPicPr>
          <p:nvPr>
            <p:ph idx="1"/>
          </p:nvPr>
        </p:nvPicPr>
        <p:blipFill>
          <a:blip r:embed="rId2" cstate="print"/>
          <a:srcRect/>
          <a:stretch>
            <a:fillRect/>
          </a:stretch>
        </p:blipFill>
        <p:spPr bwMode="auto">
          <a:xfrm>
            <a:off x="249084" y="404664"/>
            <a:ext cx="4130323" cy="3096344"/>
          </a:xfrm>
          <a:prstGeom prst="rect">
            <a:avLst/>
          </a:prstGeom>
          <a:noFill/>
          <a:ln>
            <a:solidFill>
              <a:schemeClr val="accent3">
                <a:lumMod val="50000"/>
              </a:schemeClr>
            </a:solidFill>
          </a:ln>
        </p:spPr>
      </p:pic>
      <p:pic>
        <p:nvPicPr>
          <p:cNvPr id="5" name="Picture 2" descr="C:\Documents and Settings\1\Рабочий стол\фото Мартова\PA170366.JPG"/>
          <p:cNvPicPr>
            <a:picLocks noChangeAspect="1" noChangeArrowheads="1"/>
          </p:cNvPicPr>
          <p:nvPr/>
        </p:nvPicPr>
        <p:blipFill>
          <a:blip r:embed="rId3" cstate="print"/>
          <a:srcRect/>
          <a:stretch>
            <a:fillRect/>
          </a:stretch>
        </p:blipFill>
        <p:spPr bwMode="auto">
          <a:xfrm>
            <a:off x="4628142" y="381128"/>
            <a:ext cx="4159840" cy="3119880"/>
          </a:xfrm>
          <a:prstGeom prst="rect">
            <a:avLst/>
          </a:prstGeom>
          <a:noFill/>
          <a:ln>
            <a:solidFill>
              <a:schemeClr val="accent3">
                <a:lumMod val="50000"/>
              </a:schemeClr>
            </a:solidFill>
          </a:ln>
        </p:spPr>
      </p:pic>
      <p:pic>
        <p:nvPicPr>
          <p:cNvPr id="6" name="Picture 2" descr="\\GLAV\Public\фото Мартова\PA170361.JPG"/>
          <p:cNvPicPr>
            <a:picLocks noChangeAspect="1" noChangeArrowheads="1"/>
          </p:cNvPicPr>
          <p:nvPr/>
        </p:nvPicPr>
        <p:blipFill>
          <a:blip r:embed="rId4" cstate="print"/>
          <a:srcRect/>
          <a:stretch>
            <a:fillRect/>
          </a:stretch>
        </p:blipFill>
        <p:spPr bwMode="auto">
          <a:xfrm>
            <a:off x="2123728" y="3645023"/>
            <a:ext cx="4385408" cy="3033949"/>
          </a:xfrm>
          <a:prstGeom prst="rect">
            <a:avLst/>
          </a:prstGeom>
          <a:noFill/>
        </p:spPr>
      </p:pic>
    </p:spTree>
    <p:extLst>
      <p:ext uri="{BB962C8B-B14F-4D97-AF65-F5344CB8AC3E}">
        <p14:creationId xmlns:p14="http://schemas.microsoft.com/office/powerpoint/2010/main" xmlns="" val="311231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296144"/>
          </a:xfrm>
        </p:spPr>
        <p:txBody>
          <a:bodyPr>
            <a:normAutofit fontScale="90000"/>
          </a:bodyPr>
          <a:lstStyle/>
          <a:p>
            <a:r>
              <a:rPr lang="ru-RU" sz="3600" b="1" i="1" u="sng" dirty="0">
                <a:solidFill>
                  <a:srgbClr val="C00000"/>
                </a:solidFill>
              </a:rPr>
              <a:t>Проектная</a:t>
            </a:r>
            <a:r>
              <a:rPr lang="ru-RU" sz="3600" b="1" i="1" dirty="0">
                <a:solidFill>
                  <a:srgbClr val="C00000"/>
                </a:solidFill>
              </a:rPr>
              <a:t> </a:t>
            </a:r>
            <a:r>
              <a:rPr lang="ru-RU" sz="3600" b="1" i="1" u="sng" dirty="0">
                <a:solidFill>
                  <a:srgbClr val="C00000"/>
                </a:solidFill>
              </a:rPr>
              <a:t>деятельность</a:t>
            </a:r>
            <a:r>
              <a:rPr lang="ru-RU" sz="3600" b="1" i="1" dirty="0">
                <a:solidFill>
                  <a:srgbClr val="C00000"/>
                </a:solidFill>
              </a:rPr>
              <a:t> </a:t>
            </a:r>
            <a:r>
              <a:rPr lang="ru-RU" sz="3600" b="1" i="1" u="sng" dirty="0">
                <a:solidFill>
                  <a:srgbClr val="C00000"/>
                </a:solidFill>
              </a:rPr>
              <a:t>обучающихся</a:t>
            </a:r>
            <a:r>
              <a:rPr lang="ru-RU" b="1" i="1" u="sng" dirty="0">
                <a:solidFill>
                  <a:srgbClr val="C00000"/>
                </a:solidFill>
              </a:rPr>
              <a:t/>
            </a:r>
            <a:br>
              <a:rPr lang="ru-RU" b="1" i="1" u="sng" dirty="0">
                <a:solidFill>
                  <a:srgbClr val="C00000"/>
                </a:solidFill>
              </a:rPr>
            </a:br>
            <a:endParaRPr lang="ru-RU" dirty="0"/>
          </a:p>
        </p:txBody>
      </p:sp>
      <p:pic>
        <p:nvPicPr>
          <p:cNvPr id="4" name="Picture 3" descr="C:\Documents and Settings\1\Рабочий стол\фото Мартова\PA170372.JPG"/>
          <p:cNvPicPr>
            <a:picLocks noGrp="1" noChangeAspect="1" noChangeArrowheads="1"/>
          </p:cNvPicPr>
          <p:nvPr>
            <p:ph idx="1"/>
          </p:nvPr>
        </p:nvPicPr>
        <p:blipFill>
          <a:blip r:embed="rId2" cstate="print"/>
          <a:srcRect/>
          <a:stretch>
            <a:fillRect/>
          </a:stretch>
        </p:blipFill>
        <p:spPr bwMode="auto">
          <a:xfrm>
            <a:off x="683568" y="1484784"/>
            <a:ext cx="3429024" cy="2571768"/>
          </a:xfrm>
          <a:prstGeom prst="rect">
            <a:avLst/>
          </a:prstGeom>
          <a:noFill/>
          <a:ln>
            <a:solidFill>
              <a:schemeClr val="accent2">
                <a:lumMod val="75000"/>
              </a:schemeClr>
            </a:solidFill>
          </a:ln>
        </p:spPr>
      </p:pic>
      <p:pic>
        <p:nvPicPr>
          <p:cNvPr id="5" name="Picture 2" descr="C:\Documents and Settings\1\Рабочий стол\фото Мартова\PA170371.JPG"/>
          <p:cNvPicPr>
            <a:picLocks noChangeAspect="1" noChangeArrowheads="1"/>
          </p:cNvPicPr>
          <p:nvPr/>
        </p:nvPicPr>
        <p:blipFill>
          <a:blip r:embed="rId3" cstate="print"/>
          <a:srcRect/>
          <a:stretch>
            <a:fillRect/>
          </a:stretch>
        </p:blipFill>
        <p:spPr bwMode="auto">
          <a:xfrm>
            <a:off x="4750530" y="1537704"/>
            <a:ext cx="3429023" cy="2571768"/>
          </a:xfrm>
          <a:prstGeom prst="rect">
            <a:avLst/>
          </a:prstGeom>
          <a:noFill/>
          <a:ln>
            <a:solidFill>
              <a:schemeClr val="accent1">
                <a:lumMod val="50000"/>
              </a:schemeClr>
            </a:solidFill>
          </a:ln>
        </p:spPr>
      </p:pic>
      <p:pic>
        <p:nvPicPr>
          <p:cNvPr id="6" name="Picture 4" descr="C:\Documents and Settings\1\Рабочий стол\фото Мартова\PA170373.JPG"/>
          <p:cNvPicPr>
            <a:picLocks noChangeAspect="1" noChangeArrowheads="1"/>
          </p:cNvPicPr>
          <p:nvPr/>
        </p:nvPicPr>
        <p:blipFill>
          <a:blip r:embed="rId4" cstate="print"/>
          <a:srcRect/>
          <a:stretch>
            <a:fillRect/>
          </a:stretch>
        </p:blipFill>
        <p:spPr bwMode="auto">
          <a:xfrm>
            <a:off x="3059832" y="4143380"/>
            <a:ext cx="3405210" cy="2553909"/>
          </a:xfrm>
          <a:prstGeom prst="rect">
            <a:avLst/>
          </a:prstGeom>
          <a:noFill/>
          <a:ln>
            <a:solidFill>
              <a:schemeClr val="accent2">
                <a:lumMod val="75000"/>
              </a:schemeClr>
            </a:solidFill>
          </a:ln>
        </p:spPr>
      </p:pic>
    </p:spTree>
    <p:extLst>
      <p:ext uri="{BB962C8B-B14F-4D97-AF65-F5344CB8AC3E}">
        <p14:creationId xmlns:p14="http://schemas.microsoft.com/office/powerpoint/2010/main" xmlns="" val="15304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1\Рабочий стол\фото Мартова\PA170370.JPG"/>
          <p:cNvPicPr>
            <a:picLocks noGrp="1" noChangeAspect="1" noChangeArrowheads="1"/>
          </p:cNvPicPr>
          <p:nvPr>
            <p:ph idx="1"/>
          </p:nvPr>
        </p:nvPicPr>
        <p:blipFill>
          <a:blip r:embed="rId2" cstate="print"/>
          <a:srcRect/>
          <a:stretch>
            <a:fillRect/>
          </a:stretch>
        </p:blipFill>
        <p:spPr bwMode="auto">
          <a:xfrm>
            <a:off x="467544" y="908720"/>
            <a:ext cx="3651777" cy="2736304"/>
          </a:xfrm>
          <a:prstGeom prst="rect">
            <a:avLst/>
          </a:prstGeom>
          <a:noFill/>
          <a:ln>
            <a:solidFill>
              <a:srgbClr val="0070C0"/>
            </a:solidFill>
          </a:ln>
        </p:spPr>
      </p:pic>
      <p:pic>
        <p:nvPicPr>
          <p:cNvPr id="7" name="Picture 4" descr="C:\Documents and Settings\1\Рабочий стол\фото Мартова\PA170368.JPG"/>
          <p:cNvPicPr>
            <a:picLocks noChangeAspect="1" noChangeArrowheads="1"/>
          </p:cNvPicPr>
          <p:nvPr/>
        </p:nvPicPr>
        <p:blipFill>
          <a:blip r:embed="rId3" cstate="print"/>
          <a:srcRect/>
          <a:stretch>
            <a:fillRect/>
          </a:stretch>
        </p:blipFill>
        <p:spPr bwMode="auto">
          <a:xfrm>
            <a:off x="5076056" y="908720"/>
            <a:ext cx="3751771" cy="2813828"/>
          </a:xfrm>
          <a:prstGeom prst="rect">
            <a:avLst/>
          </a:prstGeom>
          <a:noFill/>
          <a:ln>
            <a:solidFill>
              <a:srgbClr val="0070C0"/>
            </a:solidFill>
          </a:ln>
        </p:spPr>
      </p:pic>
      <p:pic>
        <p:nvPicPr>
          <p:cNvPr id="8" name="Picture 3" descr="C:\Documents and Settings\1\Рабочий стол\фото Мартова\PA170369.JPG"/>
          <p:cNvPicPr>
            <a:picLocks noChangeAspect="1" noChangeArrowheads="1"/>
          </p:cNvPicPr>
          <p:nvPr/>
        </p:nvPicPr>
        <p:blipFill>
          <a:blip r:embed="rId4" cstate="print"/>
          <a:srcRect/>
          <a:stretch>
            <a:fillRect/>
          </a:stretch>
        </p:blipFill>
        <p:spPr bwMode="auto">
          <a:xfrm>
            <a:off x="2720986" y="3861048"/>
            <a:ext cx="3511600" cy="2857520"/>
          </a:xfrm>
          <a:prstGeom prst="rect">
            <a:avLst/>
          </a:prstGeom>
          <a:noFill/>
          <a:ln>
            <a:solidFill>
              <a:srgbClr val="0070C0"/>
            </a:solidFill>
          </a:ln>
        </p:spPr>
      </p:pic>
      <p:sp>
        <p:nvSpPr>
          <p:cNvPr id="9" name="TextBox 8"/>
          <p:cNvSpPr txBox="1"/>
          <p:nvPr/>
        </p:nvSpPr>
        <p:spPr>
          <a:xfrm>
            <a:off x="2051720" y="332656"/>
            <a:ext cx="5688632" cy="461665"/>
          </a:xfrm>
          <a:prstGeom prst="rect">
            <a:avLst/>
          </a:prstGeom>
          <a:noFill/>
        </p:spPr>
        <p:txBody>
          <a:bodyPr wrap="square" rtlCol="0">
            <a:spAutoFit/>
          </a:bodyPr>
          <a:lstStyle/>
          <a:p>
            <a:r>
              <a:rPr lang="ru-RU" sz="2400" b="1" i="1" u="sng" dirty="0" smtClean="0">
                <a:solidFill>
                  <a:schemeClr val="accent2">
                    <a:lumMod val="75000"/>
                  </a:schemeClr>
                </a:solidFill>
              </a:rPr>
              <a:t>Экскурсия в салон-парикмахерскую</a:t>
            </a:r>
            <a:endParaRPr lang="ru-RU" sz="2400" b="1" i="1" u="sng" dirty="0">
              <a:solidFill>
                <a:schemeClr val="accent2">
                  <a:lumMod val="75000"/>
                </a:schemeClr>
              </a:solidFill>
            </a:endParaRPr>
          </a:p>
        </p:txBody>
      </p:sp>
    </p:spTree>
    <p:extLst>
      <p:ext uri="{BB962C8B-B14F-4D97-AF65-F5344CB8AC3E}">
        <p14:creationId xmlns:p14="http://schemas.microsoft.com/office/powerpoint/2010/main" xmlns="" val="354041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Couture</Template>
  <TotalTime>785</TotalTime>
  <Words>457</Words>
  <Application>Microsoft Office PowerPoint</Application>
  <PresentationFormat>Экран (4:3)</PresentationFormat>
  <Paragraphs>79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Мартова Татьяна Владимировна, педагог дополнительного образования ЦДО «Мой выбор» ГПОАУ ЯО Ярославского педагогического колледжа </vt:lpstr>
      <vt:lpstr>Слайд 2</vt:lpstr>
      <vt:lpstr>Слайд 3</vt:lpstr>
      <vt:lpstr>Слайд 4</vt:lpstr>
      <vt:lpstr>Слайд 5</vt:lpstr>
      <vt:lpstr>Освоение умений и навыков профессий </vt:lpstr>
      <vt:lpstr>Слайд 7</vt:lpstr>
      <vt:lpstr>Проектная деятельность обучающихся </vt:lpstr>
      <vt:lpstr>Слайд 9</vt:lpstr>
      <vt:lpstr>При проведении мониторинга в объединении «Основы парикмахерского искусства и визажа» оцениваются:</vt:lpstr>
      <vt:lpstr>Результаты первичной диагностики   </vt:lpstr>
      <vt:lpstr>Результаты итоговой диагностики </vt:lpstr>
      <vt:lpstr>Слайд 13</vt:lpstr>
      <vt:lpstr>Слайд 14</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РФ ФГБОУ ВПО «Ярославский государственный педагогический университет им. К.Д. Ушинского»   Кафедра Экономики, технологии и управления Специальность 050502. 65 «Технология и предпринимательство»   ВЫПУСКНАЯ КВАЛИФИКАЦИОННАЯ (ДИПЛОМНАЯ) РАБОТА   На тему: «Профориентационная деятельность преподавателя профессионального лицея (на примере кружковой работы)».   Работа выполнена студентом Смоляковой Натальей Николаевной   Научный руководитель  Харисова Инга Геннадьевна, доцент кафедры педагогических технологий ЯГПУ им. К.Д.Ушинского, кандидат педагогических наук       Допустить к защите   Зав. кафедрой Кравчук А.Ю., к.э.н., доцент ________________«___»_________20___г.  Ярославль 2014 г.</dc:title>
  <dc:creator>ADMIN</dc:creator>
  <cp:lastModifiedBy>ПУ47</cp:lastModifiedBy>
  <cp:revision>73</cp:revision>
  <dcterms:created xsi:type="dcterms:W3CDTF">2006-12-31T21:12:27Z</dcterms:created>
  <dcterms:modified xsi:type="dcterms:W3CDTF">2015-12-15T07:08:31Z</dcterms:modified>
</cp:coreProperties>
</file>