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AD88"/>
    <a:srgbClr val="BF9596"/>
    <a:srgbClr val="E5CA01"/>
    <a:srgbClr val="6E617B"/>
    <a:srgbClr val="E07E27"/>
    <a:srgbClr val="C5C7DE"/>
    <a:srgbClr val="6A748D"/>
    <a:srgbClr val="551B0F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0" name="Picture 2" descr="C:\Users\Администратор\Desktop\креатив-форум\картинки\ф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" y="-1"/>
            <a:ext cx="91404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5" t="15451" r="14376" b="15104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cademia" panose="020B0604020202020204" pitchFamily="34" charset="0"/>
              </a:rPr>
              <a:t>Проектирование </a:t>
            </a:r>
            <a:r>
              <a:rPr lang="ru-RU" sz="5400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cademia" panose="020B0604020202020204" pitchFamily="34" charset="0"/>
              </a:rPr>
              <a:t>будущего</a:t>
            </a:r>
            <a:r>
              <a:rPr lang="ru-RU" dirty="0"/>
              <a:t/>
            </a:r>
            <a:br>
              <a:rPr lang="ru-RU" dirty="0"/>
            </a:br>
            <a:endParaRPr lang="ru-RU" sz="13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92512" y="4721076"/>
            <a:ext cx="554398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Кузнецова И.В.</a:t>
            </a:r>
          </a:p>
          <a:p>
            <a:pPr algn="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 ГУ ЯО </a:t>
            </a:r>
            <a:r>
              <a:rPr lang="ru-RU" sz="2000" b="1" dirty="0" err="1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Центр«Ресурс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»</a:t>
            </a:r>
            <a:endParaRPr lang="ru-RU" sz="2000" dirty="0" smtClean="0">
              <a:solidFill>
                <a:schemeClr val="accent4">
                  <a:lumMod val="50000"/>
                </a:schemeClr>
              </a:solidFill>
              <a:latin typeface="Academia" panose="020B0604020202020204" pitchFamily="34" charset="0"/>
            </a:endParaRPr>
          </a:p>
          <a:p>
            <a:pPr algn="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Academia" panose="020B0604020202020204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707904" y="1700808"/>
            <a:ext cx="5436096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0" y="1052736"/>
            <a:ext cx="2231040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492512" y="2420888"/>
            <a:ext cx="5543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Будущее принадлежит тем, 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  <a:latin typeface="Academia" panose="020B0604020202020204" pitchFamily="34" charset="0"/>
            </a:endParaRPr>
          </a:p>
          <a:p>
            <a:pPr algn="r"/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кто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свято 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верен своей 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мечте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</a:br>
            <a:r>
              <a:rPr lang="ru-RU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Элеонора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Рузвельт</a:t>
            </a:r>
          </a:p>
          <a:p>
            <a:pPr algn="r"/>
            <a:r>
              <a:rPr lang="ru-RU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/>
            </a:r>
            <a:br>
              <a:rPr lang="ru-RU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</a:br>
            <a:endParaRPr lang="ru-RU" dirty="0">
              <a:solidFill>
                <a:schemeClr val="accent4">
                  <a:lumMod val="50000"/>
                </a:schemeClr>
              </a:solidFill>
              <a:latin typeface="Academi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36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139952" y="2708919"/>
            <a:ext cx="46805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Нарисуйте временную сетку и разместите на ней основные шаги движения  к желаемой цели. Точка 1 – сегодня (проставляется дата), точка 2 – будущее, когда новый результат уже достигнут (проставляется дата). Разбейте движение к цели на конкретные шаги. Для каждого шага проставьте дату его реализации. Очень важно на этом этапе выделить конкретные шаги движения к цели.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1214" y="1800935"/>
            <a:ext cx="3960000" cy="504000"/>
          </a:xfrm>
          <a:prstGeom prst="roundRect">
            <a:avLst/>
          </a:prstGeom>
          <a:solidFill>
            <a:srgbClr val="E07E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СТРОИМ ВРЕМЕННУЮ СЕТКУ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1835695" y="1751044"/>
            <a:ext cx="1502797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err="1" smtClean="0"/>
              <a:t>четверый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6007029"/>
            <a:ext cx="1152128" cy="216024"/>
          </a:xfrm>
          <a:prstGeom prst="rect">
            <a:avLst/>
          </a:prstGeom>
          <a:solidFill>
            <a:srgbClr val="67A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832998" y="5538245"/>
            <a:ext cx="1152128" cy="216024"/>
          </a:xfrm>
          <a:prstGeom prst="rect">
            <a:avLst/>
          </a:prstGeom>
          <a:solidFill>
            <a:srgbClr val="C5C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07978" y="5042139"/>
            <a:ext cx="1152128" cy="216024"/>
          </a:xfrm>
          <a:prstGeom prst="rect">
            <a:avLst/>
          </a:prstGeom>
          <a:solidFill>
            <a:srgbClr val="BF95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 rot="16200000">
            <a:off x="1799692" y="4573355"/>
            <a:ext cx="1152128" cy="216024"/>
          </a:xfrm>
          <a:prstGeom prst="rect">
            <a:avLst/>
          </a:prstGeom>
          <a:solidFill>
            <a:srgbClr val="6A74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61838" y="4005796"/>
            <a:ext cx="1152128" cy="216024"/>
          </a:xfrm>
          <a:prstGeom prst="rect">
            <a:avLst/>
          </a:prstGeom>
          <a:solidFill>
            <a:srgbClr val="E07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6200000">
            <a:off x="2762430" y="3537012"/>
            <a:ext cx="1152128" cy="216024"/>
          </a:xfrm>
          <a:prstGeom prst="rect">
            <a:avLst/>
          </a:prstGeom>
          <a:solidFill>
            <a:srgbClr val="E5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863714" y="1751044"/>
            <a:ext cx="107120" cy="648072"/>
          </a:xfrm>
          <a:prstGeom prst="rect">
            <a:avLst/>
          </a:prstGeom>
          <a:solidFill>
            <a:srgbClr val="E07E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47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15816" y="2708919"/>
            <a:ext cx="4883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Найдите как можно больше специфических ресурсов для достижения запланированной цели (аналогичный опыт, необходимые качества,  жизненные наблюдения, материальные ресурсы, если они требуются и др.).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1215" y="1767329"/>
            <a:ext cx="3960000" cy="558041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АКТУАЛИЗИРУЕМ РЕСУРСЫ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87847" y="2564904"/>
            <a:ext cx="2699977" cy="2699977"/>
            <a:chOff x="287847" y="2564904"/>
            <a:chExt cx="2699977" cy="2699977"/>
          </a:xfrm>
        </p:grpSpPr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47" y="2564904"/>
              <a:ext cx="2699977" cy="2699977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827584" y="3623326"/>
              <a:ext cx="15649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551B0F"/>
                  </a:solidFill>
                </a:rPr>
                <a:t>МОИ</a:t>
              </a:r>
            </a:p>
            <a:p>
              <a:pPr algn="ctr"/>
              <a:r>
                <a:rPr lang="ru-RU" sz="1600" b="1" dirty="0" smtClean="0">
                  <a:solidFill>
                    <a:srgbClr val="551B0F"/>
                  </a:solidFill>
                </a:rPr>
                <a:t>РЕСУРСЫ</a:t>
              </a:r>
              <a:endParaRPr lang="ru-RU" sz="1600" b="1" dirty="0">
                <a:solidFill>
                  <a:srgbClr val="551B0F"/>
                </a:solidFill>
              </a:endParaRPr>
            </a:p>
          </p:txBody>
        </p:sp>
      </p:grpSp>
      <p:sp>
        <p:nvSpPr>
          <p:cNvPr id="13" name="Пятиугольник 12"/>
          <p:cNvSpPr/>
          <p:nvPr/>
        </p:nvSpPr>
        <p:spPr>
          <a:xfrm>
            <a:off x="1979712" y="1751044"/>
            <a:ext cx="1224136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пятый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2700000">
            <a:off x="527453" y="314319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опыт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36784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воля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 rot="13500000" flipV="1">
            <a:off x="1823489" y="4647271"/>
            <a:ext cx="153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настойчивость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 rot="18900000">
            <a:off x="1834394" y="2868162"/>
            <a:ext cx="1392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компетенции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 rot="5400000" flipH="1" flipV="1">
            <a:off x="577261" y="5171746"/>
            <a:ext cx="22090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умение находить выход</a:t>
            </a:r>
            <a:endParaRPr lang="ru-RU" sz="1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67A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7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195736" y="2708919"/>
            <a:ext cx="626469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Уточните параметры желаемого результата: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Как можно более подробно и убедительно опишите, как вы узнаете, что достигли желаемого результата?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Как можно более подробно и убедительно опишите, как окружающие узнают, что вы достигли (достигла) желаемого результата 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Докажите скептику, что вы достигли желаемого результата (здесь должна быть построена система аргументов, способных убедить глубоко сомневающихся)</a:t>
            </a:r>
          </a:p>
          <a:p>
            <a:pPr marL="342900" lvl="0" indent="-342900">
              <a:buFont typeface="Wingdings" panose="05000000000000000000" pitchFamily="2" charset="2"/>
              <a:buChar char="§"/>
            </a:pPr>
            <a:r>
              <a:rPr lang="ru-RU" sz="2000" dirty="0"/>
              <a:t>Как о достижении вами желаемого результата могли бы  узнать инопланетяне или кто-то, кто не умеет слышать и говорить (например, муха)?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38834" y="1763336"/>
            <a:ext cx="4417542" cy="553998"/>
          </a:xfrm>
          <a:prstGeom prst="roundRect">
            <a:avLst/>
          </a:prstGeom>
          <a:solidFill>
            <a:srgbClr val="6E617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УТОЧНЯЕМ ОБРАЗ ЖЕЛАЕМОГО РЕЗУЛЬТАТА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979712" y="1751044"/>
            <a:ext cx="1224136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шестой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6E61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14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114089" y="2708919"/>
            <a:ext cx="4883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Как можно более подробно опишите, кто может помочь в достижении намеченного результата. Это могут быть друзья, родственники, коллеги, педагога, другие люди. Указать, какую помощь  вы от них ожидаете?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41215" y="1791779"/>
            <a:ext cx="3960000" cy="530709"/>
          </a:xfrm>
          <a:prstGeom prst="roundRect">
            <a:avLst/>
          </a:prstGeom>
          <a:solidFill>
            <a:srgbClr val="C5C7D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ОПРЕДЕЛЯЕМ </a:t>
            </a:r>
            <a:r>
              <a:rPr lang="ru-RU" sz="1600" b="1" dirty="0">
                <a:solidFill>
                  <a:schemeClr val="tx1"/>
                </a:solidFill>
              </a:rPr>
              <a:t>СОЮЗНИКОВ ДЛЯ ДОСТИЖЕНИЯ ЖЕЛАЕМОГО РЕЗУЛЬТАТА</a:t>
            </a:r>
          </a:p>
        </p:txBody>
      </p:sp>
      <p:grpSp>
        <p:nvGrpSpPr>
          <p:cNvPr id="13" name="Группа 12"/>
          <p:cNvGrpSpPr/>
          <p:nvPr/>
        </p:nvGrpSpPr>
        <p:grpSpPr>
          <a:xfrm>
            <a:off x="287847" y="2564904"/>
            <a:ext cx="2699977" cy="2699977"/>
            <a:chOff x="287847" y="2564904"/>
            <a:chExt cx="2699977" cy="2699977"/>
          </a:xfrm>
        </p:grpSpPr>
        <p:pic>
          <p:nvPicPr>
            <p:cNvPr id="14" name="Рисунок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7847" y="2564904"/>
              <a:ext cx="2699977" cy="2699977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827584" y="3623326"/>
              <a:ext cx="156499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551B0F"/>
                  </a:solidFill>
                </a:rPr>
                <a:t>МОИ</a:t>
              </a:r>
            </a:p>
            <a:p>
              <a:pPr algn="ctr"/>
              <a:r>
                <a:rPr lang="ru-RU" sz="1600" b="1" dirty="0" smtClean="0">
                  <a:solidFill>
                    <a:srgbClr val="551B0F"/>
                  </a:solidFill>
                </a:rPr>
                <a:t>СОЮЗНИКИ</a:t>
              </a:r>
              <a:endParaRPr lang="ru-RU" sz="1600" b="1" dirty="0">
                <a:solidFill>
                  <a:srgbClr val="551B0F"/>
                </a:solidFill>
              </a:endParaRPr>
            </a:p>
          </p:txBody>
        </p:sp>
      </p:grpSp>
      <p:sp>
        <p:nvSpPr>
          <p:cNvPr id="16" name="Пятиугольник 15"/>
          <p:cNvSpPr/>
          <p:nvPr/>
        </p:nvSpPr>
        <p:spPr>
          <a:xfrm>
            <a:off x="1979711" y="1751044"/>
            <a:ext cx="1400479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седьмой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 rot="2700000">
            <a:off x="335627" y="2999178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педагоги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79512" y="3678415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друзья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 rot="13500000" flipV="1">
            <a:off x="1823489" y="4647271"/>
            <a:ext cx="15365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коллеги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 rot="18900000">
            <a:off x="1834394" y="2868162"/>
            <a:ext cx="13925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родственники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 rot="5400000" flipH="1" flipV="1">
            <a:off x="1129535" y="4619473"/>
            <a:ext cx="1104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эксперты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C5C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57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4242" y="2564904"/>
            <a:ext cx="576154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Рассмотрите препятствия, которые могут составлять угрозу для достижения запланированного результата. К ним могут относиться: некоторые личностные качества, ограниченность времени, недостаток материальных, средств, союзников, возможные неблагоприятные обстоятельства…  	</a:t>
            </a:r>
            <a:endParaRPr lang="ru-RU" dirty="0" smtClean="0"/>
          </a:p>
          <a:p>
            <a:r>
              <a:rPr lang="ru-RU" dirty="0" smtClean="0"/>
              <a:t>Зафиксируйте </a:t>
            </a:r>
            <a:r>
              <a:rPr lang="ru-RU" dirty="0"/>
              <a:t>в таблице препятствия (риски) и </a:t>
            </a:r>
            <a:r>
              <a:rPr lang="ru-RU" dirty="0" smtClean="0"/>
              <a:t>пути </a:t>
            </a:r>
            <a:r>
              <a:rPr lang="ru-RU" dirty="0"/>
              <a:t>их </a:t>
            </a:r>
            <a:r>
              <a:rPr lang="ru-RU" dirty="0" smtClean="0"/>
              <a:t>преодоления</a:t>
            </a:r>
            <a:r>
              <a:rPr lang="ru-RU" dirty="0"/>
              <a:t>.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Вернитесь к временной сетке (шаг четвертый) и проведите корректировку и конкретизацию шагов и действий. Подробно опишите, что и когда вы будете делать с учетом проработки имеющихся рисков и препятствий.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91919" y="1808376"/>
            <a:ext cx="3968387" cy="512161"/>
          </a:xfrm>
          <a:prstGeom prst="round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ПРОРАБАТЫВАЕМ ПРЕПЯТСТВИЯ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112326"/>
              </p:ext>
            </p:extLst>
          </p:nvPr>
        </p:nvGraphicFramePr>
        <p:xfrm>
          <a:off x="244602" y="2919383"/>
          <a:ext cx="2615952" cy="3114040"/>
        </p:xfrm>
        <a:graphic>
          <a:graphicData uri="http://schemas.openxmlformats.org/drawingml/2006/table">
            <a:tbl>
              <a:tblPr firstRow="1" bandRow="1">
                <a:effectLst/>
                <a:tableStyleId>{7E9639D4-E3E2-4D34-9284-5A2195B3D0D7}</a:tableStyleId>
              </a:tblPr>
              <a:tblGrid>
                <a:gridCol w="1307976"/>
                <a:gridCol w="130797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Препятствия, риски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Как обойти?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C7DE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9596"/>
                    </a:solidFill>
                  </a:tcPr>
                </a:tc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1979711" y="1751044"/>
            <a:ext cx="1400479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восьмой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E5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59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8884" y="2708919"/>
            <a:ext cx="488314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Вернитесь еще раз  к поставленной цели и ответьте  на вопрос: действительно ли я хочу добиться запланированного результата? Если ответ положительный,  дайте его точную и полную формулировку.    Обоснуйте, зачем вам это надо.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46903" y="1767664"/>
            <a:ext cx="4609473" cy="552215"/>
          </a:xfrm>
          <a:prstGeom prst="roundRect">
            <a:avLst/>
          </a:prstGeom>
          <a:solidFill>
            <a:srgbClr val="BF95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ПОДТВЕРЖДАЕМ ЗНАЧИМОСТЬ </a:t>
            </a:r>
            <a:r>
              <a:rPr lang="ru-RU" sz="1600" b="1" dirty="0">
                <a:solidFill>
                  <a:schemeClr val="tx1"/>
                </a:solidFill>
              </a:rPr>
              <a:t>ДОСТИЖЕНИЯ ЗАПЛАНИРОВАННОГО РЕЗУЛЬТАТА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835696" y="1751044"/>
            <a:ext cx="1368152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девятый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872592" y="1751044"/>
            <a:ext cx="107120" cy="648072"/>
          </a:xfrm>
          <a:prstGeom prst="rect">
            <a:avLst/>
          </a:prstGeom>
          <a:solidFill>
            <a:srgbClr val="BF95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486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98884" y="2492896"/>
            <a:ext cx="61215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Позитивные настрои могут  выглядеть по-разному, например: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Несколько раз проговорите: «Да, я действительно хочу достичь …(укажите, что вы планируете достичь)». Достижение данного результата позволит мне …. (укажите как можно больше возможных выигрышей). «Я знаю, как достичь этого результата, я  смогу это сделать!»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Представить себя на том этапе жизни, когда желаемый результат достигнут.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000" dirty="0"/>
              <a:t>Мысленно посмотрите фильм о своей жизни, где есть два кадра – начальная и конечная точка, и потом погонять этот фильм несколько раз, более быстро и медленно.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68847" y="1792413"/>
            <a:ext cx="3932368" cy="524921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ПОЗИТИВНЫЙ НАСТРОЙ </a:t>
            </a:r>
            <a:r>
              <a:rPr lang="ru-RU" sz="1600" b="1" dirty="0" smtClean="0">
                <a:solidFill>
                  <a:schemeClr val="tx1"/>
                </a:solidFill>
              </a:rPr>
              <a:t/>
            </a:r>
            <a:br>
              <a:rPr lang="ru-RU" sz="1600" b="1" dirty="0" smtClean="0">
                <a:solidFill>
                  <a:schemeClr val="tx1"/>
                </a:solidFill>
              </a:rPr>
            </a:br>
            <a:r>
              <a:rPr lang="ru-RU" sz="1600" b="1" dirty="0" smtClean="0">
                <a:solidFill>
                  <a:schemeClr val="tx1"/>
                </a:solidFill>
              </a:rPr>
              <a:t>НА </a:t>
            </a:r>
            <a:r>
              <a:rPr lang="ru-RU" sz="1600" b="1" dirty="0">
                <a:solidFill>
                  <a:schemeClr val="tx1"/>
                </a:solidFill>
              </a:rPr>
              <a:t>ДОСТИЖЕНИЕ РЕЗУЛЬТАТА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979711" y="1751044"/>
            <a:ext cx="1400479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десятый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67A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211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15" t="15451" r="14376" b="15104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2771800" y="836712"/>
            <a:ext cx="6372200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-45570" y="1709686"/>
            <a:ext cx="1953274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64088" y="1156507"/>
            <a:ext cx="3600400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defTabSz="180975">
              <a:spcBef>
                <a:spcPts val="1200"/>
              </a:spcBef>
            </a:pP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ГУ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ЯО «Центр профессиональной ориентации </a:t>
            </a:r>
            <a:r>
              <a:rPr lang="ru-RU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психологической поддержки «Ресурс»</a:t>
            </a:r>
          </a:p>
          <a:p>
            <a:pPr defTabSz="180975">
              <a:spcBef>
                <a:spcPts val="1200"/>
              </a:spcBef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г. Ярославль,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проспект 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Ленина, 13</a:t>
            </a: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67</a:t>
            </a:r>
          </a:p>
          <a:p>
            <a:pPr defTabSz="180975">
              <a:spcBef>
                <a:spcPts val="1200"/>
              </a:spcBef>
            </a:pP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(4852) 72-74-39,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72-95-00</a:t>
            </a:r>
            <a:r>
              <a:rPr lang="ru-RU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72-74-48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180975">
              <a:spcBef>
                <a:spcPts val="1200"/>
              </a:spcBef>
            </a:pPr>
            <a:r>
              <a:rPr lang="en-US" sz="1600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root@resurs.edu.yar.ru</a:t>
            </a:r>
            <a:endParaRPr lang="ru-RU" sz="1600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180975">
              <a:spcBef>
                <a:spcPts val="1200"/>
              </a:spcBef>
            </a:pPr>
            <a:r>
              <a:rPr lang="en-US" sz="16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www.resurs-yar.ru</a:t>
            </a:r>
            <a:endParaRPr lang="ru-RU" sz="1600" b="1" dirty="0" smtClean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defTabSz="180975">
              <a:spcBef>
                <a:spcPts val="1200"/>
              </a:spcBef>
            </a:pPr>
            <a:r>
              <a:rPr lang="en-US" sz="1600" b="1" dirty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http://vk.com/prof_resurs</a:t>
            </a:r>
            <a:endParaRPr lang="ru-RU" sz="16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>
              <a:defRPr/>
            </a:pPr>
            <a:endParaRPr lang="ru-RU" sz="1800" b="1" dirty="0" smtClean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7886" y="4869160"/>
            <a:ext cx="4413700" cy="1077218"/>
          </a:xfrm>
          <a:prstGeom prst="rect">
            <a:avLst/>
          </a:prstGeom>
          <a:noFill/>
          <a:ln w="15875">
            <a:noFill/>
            <a:bevel/>
            <a:headEnd/>
            <a:tailEnd/>
          </a:ln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1600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Это невозможно» - сказала </a:t>
            </a:r>
            <a:r>
              <a:rPr lang="ru-RU" sz="1600" b="1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Причина</a:t>
            </a:r>
            <a:r>
              <a:rPr lang="ru-RU" sz="1600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ru-RU" sz="1600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600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Это безрассудно» - заметил </a:t>
            </a:r>
            <a:r>
              <a:rPr lang="ru-RU" sz="1600" b="1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Опыт</a:t>
            </a:r>
            <a:r>
              <a:rPr lang="ru-RU" sz="1600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rgbClr val="551B0F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600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«Это бесполезно» - отрезала </a:t>
            </a:r>
            <a:r>
              <a:rPr lang="ru-RU" sz="1600" b="1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Гордость</a:t>
            </a:r>
            <a:r>
              <a:rPr lang="ru-RU" sz="1600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rgbClr val="551B0F"/>
              </a:solidFill>
              <a:latin typeface="Arial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600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«Попробуй…» - </a:t>
            </a:r>
            <a:r>
              <a:rPr lang="ru-RU" sz="1600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шепнула  </a:t>
            </a:r>
            <a:r>
              <a:rPr lang="ru-RU" sz="1600" b="1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Мечта</a:t>
            </a:r>
            <a:r>
              <a:rPr lang="ru-RU" sz="1600" i="1" dirty="0" smtClean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1600" dirty="0">
              <a:solidFill>
                <a:srgbClr val="551B0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686518" y="5803594"/>
            <a:ext cx="527797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endParaRPr lang="ru-RU" b="1" dirty="0" smtClean="0">
              <a:ln w="1905"/>
              <a:solidFill>
                <a:srgbClr val="E77817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 eaLnBrk="1" hangingPunct="1">
              <a:defRPr/>
            </a:pPr>
            <a:r>
              <a:rPr lang="ru-RU" sz="1600" b="1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Перед прошлым – склони голову, </a:t>
            </a:r>
          </a:p>
          <a:p>
            <a:pPr algn="r" eaLnBrk="1" hangingPunct="1">
              <a:defRPr/>
            </a:pPr>
            <a:r>
              <a:rPr lang="ru-RU" sz="1600" b="1" i="1" dirty="0">
                <a:solidFill>
                  <a:srgbClr val="551B0F"/>
                </a:solidFill>
                <a:latin typeface="Arial" pitchFamily="34" charset="0"/>
                <a:cs typeface="Arial" pitchFamily="34" charset="0"/>
              </a:rPr>
              <a:t>перед будущим – засучи рукава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" y="299671"/>
            <a:ext cx="91439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ПРИГЛАШАЕМ К СОТРУДНИЧЕСТВУ!</a:t>
            </a:r>
          </a:p>
        </p:txBody>
      </p:sp>
    </p:spTree>
    <p:extLst>
      <p:ext uri="{BB962C8B-B14F-4D97-AF65-F5344CB8AC3E}">
        <p14:creationId xmlns:p14="http://schemas.microsoft.com/office/powerpoint/2010/main" val="51285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-171400"/>
            <a:ext cx="5832648" cy="1143000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>
                <a:solidFill>
                  <a:schemeClr val="accent4">
                    <a:lumMod val="50000"/>
                  </a:schemeClr>
                </a:solidFill>
              </a:rPr>
              <a:t>Будущее требует принять ответственность за авторство собственной жизни</a:t>
            </a:r>
          </a:p>
        </p:txBody>
      </p:sp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17072" y="2274838"/>
            <a:ext cx="635938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Наша жизнь – путешествие, мысль – путеводитель.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</a:b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Нет путеводителя, и все останавливается.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</a:b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Цель утрачена, и сил как не бывало.</a:t>
            </a:r>
            <a: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/>
            </a:r>
            <a:br>
              <a:rPr lang="ru-RU" sz="2400" b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</a:br>
            <a:r>
              <a:rPr lang="ru-RU" sz="2400" i="1" dirty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Виктор </a:t>
            </a:r>
            <a:r>
              <a:rPr lang="ru-RU" sz="2400" i="1" dirty="0" smtClean="0">
                <a:solidFill>
                  <a:schemeClr val="accent4">
                    <a:lumMod val="50000"/>
                  </a:schemeClr>
                </a:solidFill>
                <a:latin typeface="Academia" panose="020B0604020202020204" pitchFamily="34" charset="0"/>
              </a:rPr>
              <a:t>Гюго</a:t>
            </a:r>
            <a:endParaRPr lang="ru-RU" sz="2400" dirty="0">
              <a:solidFill>
                <a:schemeClr val="accent4">
                  <a:lumMod val="50000"/>
                </a:schemeClr>
              </a:solidFill>
              <a:latin typeface="Academi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Заголовок 1"/>
          <p:cNvSpPr txBox="1">
            <a:spLocks/>
          </p:cNvSpPr>
          <p:nvPr/>
        </p:nvSpPr>
        <p:spPr>
          <a:xfrm>
            <a:off x="3198925" y="-171400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Структурные составляющие личностного самоопределения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7504" y="130302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Обеспечивает или подрывает. </a:t>
            </a:r>
          </a:p>
          <a:p>
            <a:pPr algn="ctr"/>
            <a:r>
              <a:rPr lang="ru-RU" sz="1400" dirty="0"/>
              <a:t>Задает как осмысленное, </a:t>
            </a:r>
            <a:r>
              <a:rPr lang="ru-RU" sz="1400" dirty="0" smtClean="0"/>
              <a:t>определенное и </a:t>
            </a:r>
            <a:r>
              <a:rPr lang="ru-RU" sz="1400" dirty="0"/>
              <a:t>структурированное или бессмысленное, </a:t>
            </a:r>
            <a:r>
              <a:rPr lang="ru-RU" sz="1400" dirty="0" smtClean="0"/>
              <a:t>неопределенное</a:t>
            </a:r>
            <a:r>
              <a:rPr lang="ru-RU" sz="1400" dirty="0"/>
              <a:t>, аморфное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9908" y="634440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Мотивирует и придает </a:t>
            </a:r>
            <a:r>
              <a:rPr lang="ru-RU" sz="1400" dirty="0" smtClean="0"/>
              <a:t>ценность или </a:t>
            </a:r>
            <a:r>
              <a:rPr lang="ru-RU" sz="1400" dirty="0"/>
              <a:t>обессмысливает и обесценивает.</a:t>
            </a:r>
          </a:p>
          <a:p>
            <a:pPr algn="ctr"/>
            <a:r>
              <a:rPr lang="ru-RU" sz="1400" dirty="0"/>
              <a:t>Продолжает и развертывает, либо </a:t>
            </a:r>
            <a:r>
              <a:rPr lang="ru-RU" sz="1400" dirty="0" smtClean="0"/>
              <a:t>опровергает и отрицает</a:t>
            </a:r>
            <a:endParaRPr lang="ru-RU" sz="14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130599" y="1880847"/>
            <a:ext cx="5040000" cy="0"/>
          </a:xfrm>
          <a:prstGeom prst="line">
            <a:avLst/>
          </a:prstGeom>
          <a:solidFill>
            <a:srgbClr val="6A748D"/>
          </a:solidFill>
          <a:ln w="50800">
            <a:solidFill>
              <a:srgbClr val="6A74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V="1">
            <a:off x="2159240" y="1880848"/>
            <a:ext cx="0" cy="313822"/>
          </a:xfrm>
          <a:prstGeom prst="line">
            <a:avLst/>
          </a:prstGeom>
          <a:solidFill>
            <a:srgbClr val="6A748D"/>
          </a:solidFill>
          <a:ln w="50800">
            <a:solidFill>
              <a:srgbClr val="6A74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>
            <a:off x="7062756" y="1963438"/>
            <a:ext cx="180000" cy="0"/>
          </a:xfrm>
          <a:prstGeom prst="line">
            <a:avLst/>
          </a:prstGeom>
          <a:solidFill>
            <a:srgbClr val="6A748D"/>
          </a:solidFill>
          <a:ln w="50800">
            <a:solidFill>
              <a:srgbClr val="6A74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257035" y="6381328"/>
            <a:ext cx="5040000" cy="0"/>
          </a:xfrm>
          <a:prstGeom prst="line">
            <a:avLst/>
          </a:prstGeom>
          <a:ln w="50800">
            <a:solidFill>
              <a:srgbClr val="E5C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7288070" y="6074132"/>
            <a:ext cx="0" cy="307196"/>
          </a:xfrm>
          <a:prstGeom prst="line">
            <a:avLst/>
          </a:prstGeom>
          <a:ln w="50800">
            <a:solidFill>
              <a:srgbClr val="E5C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24"/>
          <p:cNvSpPr/>
          <p:nvPr/>
        </p:nvSpPr>
        <p:spPr>
          <a:xfrm>
            <a:off x="395536" y="2185700"/>
            <a:ext cx="4032448" cy="3917095"/>
          </a:xfrm>
          <a:prstGeom prst="roundRect">
            <a:avLst/>
          </a:prstGeom>
          <a:solidFill>
            <a:srgbClr val="6A748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92510" y="2305535"/>
            <a:ext cx="3672408" cy="37431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>
              <a:lnSpc>
                <a:spcPts val="1400"/>
              </a:lnSpc>
            </a:pPr>
            <a:r>
              <a:rPr lang="ru-RU" sz="1600" b="1" dirty="0">
                <a:solidFill>
                  <a:srgbClr val="E07E27"/>
                </a:solidFill>
              </a:rPr>
              <a:t>Психологическое настоящее</a:t>
            </a:r>
          </a:p>
          <a:p>
            <a:pPr>
              <a:lnSpc>
                <a:spcPts val="1400"/>
              </a:lnSpc>
            </a:pPr>
            <a:r>
              <a:rPr lang="ru-RU" sz="1200" b="1" dirty="0">
                <a:solidFill>
                  <a:schemeClr val="tx1"/>
                </a:solidFill>
              </a:rPr>
              <a:t>Функция: </a:t>
            </a:r>
            <a:r>
              <a:rPr lang="ru-RU" sz="1200" dirty="0">
                <a:solidFill>
                  <a:schemeClr val="tx1"/>
                </a:solidFill>
              </a:rPr>
              <a:t>саморазвитие (самопознание и самореализация</a:t>
            </a:r>
            <a:r>
              <a:rPr lang="ru-RU" sz="1200" dirty="0" smtClean="0">
                <a:solidFill>
                  <a:schemeClr val="tx1"/>
                </a:solidFill>
              </a:rPr>
              <a:t>)</a:t>
            </a:r>
          </a:p>
          <a:p>
            <a:pPr>
              <a:lnSpc>
                <a:spcPts val="1400"/>
              </a:lnSpc>
            </a:pPr>
            <a:endParaRPr lang="ru-RU" sz="1200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I. </a:t>
            </a:r>
            <a:r>
              <a:rPr lang="ru-RU" sz="1400" b="1" dirty="0" smtClean="0">
                <a:solidFill>
                  <a:schemeClr val="tx1"/>
                </a:solidFill>
              </a:rPr>
              <a:t>ЦЕННОСТНО-СМЫСЛОВОЕ ЯДРО</a:t>
            </a:r>
          </a:p>
          <a:p>
            <a:pPr>
              <a:lnSpc>
                <a:spcPts val="1400"/>
              </a:lnSpc>
            </a:pPr>
            <a:r>
              <a:rPr lang="ru-RU" sz="1200" b="1" dirty="0" smtClean="0">
                <a:solidFill>
                  <a:schemeClr val="tx1"/>
                </a:solidFill>
              </a:rPr>
              <a:t>Функция</a:t>
            </a:r>
            <a:r>
              <a:rPr lang="ru-RU" sz="1200" b="1" dirty="0">
                <a:solidFill>
                  <a:schemeClr val="tx1"/>
                </a:solidFill>
              </a:rPr>
              <a:t>: </a:t>
            </a:r>
            <a:r>
              <a:rPr lang="ru-RU" sz="1200" dirty="0">
                <a:solidFill>
                  <a:schemeClr val="tx1"/>
                </a:solidFill>
              </a:rPr>
              <a:t>самопознание</a:t>
            </a:r>
          </a:p>
          <a:p>
            <a:pPr>
              <a:lnSpc>
                <a:spcPts val="1400"/>
              </a:lnSpc>
            </a:pPr>
            <a:r>
              <a:rPr lang="ru-RU" sz="1200" dirty="0">
                <a:solidFill>
                  <a:schemeClr val="tx1"/>
                </a:solidFill>
              </a:rPr>
              <a:t>а) Плотность: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плотное – разреженное</a:t>
            </a:r>
          </a:p>
          <a:p>
            <a:pPr>
              <a:lnSpc>
                <a:spcPts val="1400"/>
              </a:lnSpc>
            </a:pPr>
            <a:r>
              <a:rPr lang="ru-RU" sz="1200" dirty="0">
                <a:solidFill>
                  <a:schemeClr val="tx1"/>
                </a:solidFill>
              </a:rPr>
              <a:t>б) Экзистенциальная ориентация: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экзистенциально ориентированное – </a:t>
            </a:r>
          </a:p>
          <a:p>
            <a:pPr>
              <a:lnSpc>
                <a:spcPts val="1400"/>
              </a:lnSpc>
            </a:pPr>
            <a:r>
              <a:rPr lang="ru-RU" sz="1200" dirty="0">
                <a:solidFill>
                  <a:schemeClr val="tx1"/>
                </a:solidFill>
              </a:rPr>
              <a:t>экзистенциально не </a:t>
            </a:r>
            <a:r>
              <a:rPr lang="ru-RU" sz="1200" dirty="0" smtClean="0">
                <a:solidFill>
                  <a:schemeClr val="tx1"/>
                </a:solidFill>
              </a:rPr>
              <a:t>ориентированное</a:t>
            </a:r>
          </a:p>
          <a:p>
            <a:pPr>
              <a:lnSpc>
                <a:spcPts val="1400"/>
              </a:lnSpc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II.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САМОРЕАЛИЗАЦИЯ</a:t>
            </a:r>
            <a:r>
              <a:rPr lang="ru-RU" sz="1400" b="1" dirty="0">
                <a:solidFill>
                  <a:schemeClr val="tx1"/>
                </a:solidFill>
              </a:rPr>
              <a:t/>
            </a:r>
            <a:br>
              <a:rPr lang="ru-RU" sz="1400" b="1" dirty="0">
                <a:solidFill>
                  <a:schemeClr val="tx1"/>
                </a:solidFill>
              </a:rPr>
            </a:br>
            <a:r>
              <a:rPr lang="ru-RU" sz="1200" b="1" dirty="0">
                <a:solidFill>
                  <a:schemeClr val="tx1"/>
                </a:solidFill>
              </a:rPr>
              <a:t>Функция: </a:t>
            </a:r>
            <a:r>
              <a:rPr lang="ru-RU" sz="1200" dirty="0">
                <a:solidFill>
                  <a:schemeClr val="tx1"/>
                </a:solidFill>
              </a:rPr>
              <a:t>самореализация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а) Пространство самореализации: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широкое – ограниченное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б) Характер самореализации: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творческий - репродуктивный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16016" y="2157037"/>
            <a:ext cx="4032448" cy="3917095"/>
          </a:xfrm>
          <a:prstGeom prst="round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912990" y="2276872"/>
            <a:ext cx="3672408" cy="3743136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rtlCol="0" anchor="t" anchorCtr="0"/>
          <a:lstStyle/>
          <a:p>
            <a:pPr>
              <a:lnSpc>
                <a:spcPts val="1400"/>
              </a:lnSpc>
            </a:pPr>
            <a:r>
              <a:rPr lang="ru-RU" sz="1600" b="1" dirty="0">
                <a:solidFill>
                  <a:srgbClr val="E07E27"/>
                </a:solidFill>
              </a:rPr>
              <a:t>Психологическое  будущее</a:t>
            </a:r>
          </a:p>
          <a:p>
            <a:pPr>
              <a:lnSpc>
                <a:spcPts val="1400"/>
              </a:lnSpc>
            </a:pPr>
            <a:r>
              <a:rPr lang="ru-RU" sz="1200" b="1" dirty="0">
                <a:solidFill>
                  <a:schemeClr val="tx1"/>
                </a:solidFill>
              </a:rPr>
              <a:t>Функция: </a:t>
            </a:r>
            <a:r>
              <a:rPr lang="ru-RU" sz="1200" dirty="0">
                <a:solidFill>
                  <a:schemeClr val="tx1"/>
                </a:solidFill>
              </a:rPr>
              <a:t>обеспечение смысловой и временной </a:t>
            </a:r>
            <a:r>
              <a:rPr lang="ru-RU" sz="1200" dirty="0" smtClean="0">
                <a:solidFill>
                  <a:schemeClr val="tx1"/>
                </a:solidFill>
              </a:rPr>
              <a:t>перспективы</a:t>
            </a:r>
          </a:p>
          <a:p>
            <a:pPr>
              <a:lnSpc>
                <a:spcPts val="1400"/>
              </a:lnSpc>
            </a:pPr>
            <a:endParaRPr lang="ru-RU" sz="1200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I. </a:t>
            </a:r>
            <a:r>
              <a:rPr lang="ru-RU" sz="1400" b="1" dirty="0" smtClean="0">
                <a:solidFill>
                  <a:schemeClr val="tx1"/>
                </a:solidFill>
              </a:rPr>
              <a:t>СМЫСЛОВОЕ БУДУЩЕЕ</a:t>
            </a:r>
            <a:endParaRPr lang="ru-RU" sz="1400" b="1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ru-RU" sz="1200" b="1" dirty="0">
                <a:solidFill>
                  <a:schemeClr val="tx1"/>
                </a:solidFill>
              </a:rPr>
              <a:t>Функция: </a:t>
            </a:r>
            <a:r>
              <a:rPr lang="ru-RU" sz="1200" dirty="0">
                <a:solidFill>
                  <a:schemeClr val="tx1"/>
                </a:solidFill>
              </a:rPr>
              <a:t>обеспечение смысловой  перспективы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а) Валентность: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притягательное – отталкивающее</a:t>
            </a:r>
          </a:p>
          <a:p>
            <a:pPr>
              <a:lnSpc>
                <a:spcPts val="1400"/>
              </a:lnSpc>
            </a:pPr>
            <a:r>
              <a:rPr lang="ru-RU" sz="1200" dirty="0">
                <a:solidFill>
                  <a:schemeClr val="tx1"/>
                </a:solidFill>
              </a:rPr>
              <a:t>б) Определенность: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определенное – не </a:t>
            </a:r>
            <a:r>
              <a:rPr lang="ru-RU" sz="1200" dirty="0" smtClean="0">
                <a:solidFill>
                  <a:schemeClr val="tx1"/>
                </a:solidFill>
              </a:rPr>
              <a:t>определенное</a:t>
            </a:r>
          </a:p>
          <a:p>
            <a:pPr>
              <a:lnSpc>
                <a:spcPts val="1400"/>
              </a:lnSpc>
            </a:pPr>
            <a:endParaRPr lang="ru-RU" sz="1400" dirty="0">
              <a:solidFill>
                <a:schemeClr val="tx1"/>
              </a:solidFill>
            </a:endParaRPr>
          </a:p>
          <a:p>
            <a:pPr>
              <a:lnSpc>
                <a:spcPts val="1400"/>
              </a:lnSpc>
            </a:pPr>
            <a:r>
              <a:rPr lang="en-US" sz="1400" b="1" dirty="0">
                <a:solidFill>
                  <a:schemeClr val="tx1"/>
                </a:solidFill>
              </a:rPr>
              <a:t>II.</a:t>
            </a:r>
            <a:r>
              <a:rPr lang="ru-RU" sz="1400" b="1" dirty="0">
                <a:solidFill>
                  <a:schemeClr val="tx1"/>
                </a:solidFill>
              </a:rPr>
              <a:t> </a:t>
            </a:r>
            <a:r>
              <a:rPr lang="ru-RU" sz="1400" b="1" dirty="0" smtClean="0">
                <a:solidFill>
                  <a:schemeClr val="tx1"/>
                </a:solidFill>
              </a:rPr>
              <a:t>ВРЕМЕННОЕ БУДУЩЕЕ</a:t>
            </a:r>
            <a:br>
              <a:rPr lang="ru-RU" sz="14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Функция</a:t>
            </a:r>
            <a:r>
              <a:rPr lang="ru-RU" sz="1200" b="1" dirty="0">
                <a:solidFill>
                  <a:schemeClr val="tx1"/>
                </a:solidFill>
              </a:rPr>
              <a:t>: </a:t>
            </a:r>
            <a:r>
              <a:rPr lang="ru-RU" sz="1200" dirty="0">
                <a:solidFill>
                  <a:schemeClr val="tx1"/>
                </a:solidFill>
              </a:rPr>
              <a:t>обеспечение временной  перспективы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а) Структурированность: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структурированное – аморфное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б) Протяженность:</a:t>
            </a:r>
            <a:br>
              <a:rPr lang="ru-RU" sz="1200" dirty="0">
                <a:solidFill>
                  <a:schemeClr val="tx1"/>
                </a:solidFill>
              </a:rPr>
            </a:br>
            <a:r>
              <a:rPr lang="ru-RU" sz="1200" dirty="0">
                <a:solidFill>
                  <a:schemeClr val="tx1"/>
                </a:solidFill>
              </a:rPr>
              <a:t>долговременное - кратковременное</a:t>
            </a:r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7152756" y="2016581"/>
            <a:ext cx="0" cy="178089"/>
          </a:xfrm>
          <a:prstGeom prst="straightConnector1">
            <a:avLst/>
          </a:prstGeom>
          <a:ln w="50800">
            <a:solidFill>
              <a:srgbClr val="6A748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257035" y="6084418"/>
            <a:ext cx="0" cy="307196"/>
          </a:xfrm>
          <a:prstGeom prst="line">
            <a:avLst/>
          </a:prstGeom>
          <a:ln w="50800">
            <a:solidFill>
              <a:srgbClr val="E5CA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2257035" y="6048671"/>
            <a:ext cx="0" cy="178089"/>
          </a:xfrm>
          <a:prstGeom prst="straightConnector1">
            <a:avLst/>
          </a:prstGeom>
          <a:ln w="50800">
            <a:solidFill>
              <a:srgbClr val="E5CA0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1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547664" y="1916832"/>
            <a:ext cx="6131024" cy="316835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…</a:t>
            </a: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  <a:t>В тот момент, когда беспокойство, неудобство, необходимость, накопившаяся </a:t>
            </a:r>
            <a:r>
              <a:rPr lang="ru-RU" sz="2700" b="1" dirty="0" err="1" smtClean="0">
                <a:solidFill>
                  <a:schemeClr val="accent4">
                    <a:lumMod val="50000"/>
                  </a:schemeClr>
                </a:solidFill>
              </a:rPr>
              <a:t>проблемность</a:t>
            </a:r>
            <a:r>
              <a:rPr lang="ru-RU" sz="2700" b="1" dirty="0" smtClean="0">
                <a:solidFill>
                  <a:schemeClr val="accent4">
                    <a:lumMod val="50000"/>
                  </a:schemeClr>
                </a:solidFill>
              </a:rPr>
              <a:t>, потребность  определенности и воплощения (самореализации) переплавляются в цель, начинается деятельность по профессиональному самоопределению и проявляется ее субъект</a:t>
            </a:r>
            <a:endParaRPr lang="ru-RU" sz="27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983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977480" y="-90264"/>
            <a:ext cx="6131024" cy="114300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Критерии личности как субъекта</a:t>
            </a:r>
            <a:b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(по </a:t>
            </a:r>
            <a:r>
              <a:rPr lang="ru-RU" sz="2000" dirty="0" err="1" smtClean="0">
                <a:solidFill>
                  <a:schemeClr val="accent4">
                    <a:lumMod val="50000"/>
                  </a:schemeClr>
                </a:solidFill>
              </a:rPr>
              <a:t>К.А.Абульхановой-Славской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ru-RU" sz="20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47481" y="4721011"/>
            <a:ext cx="152658" cy="2365939"/>
          </a:xfrm>
          <a:prstGeom prst="rect">
            <a:avLst/>
          </a:prstGeom>
          <a:solidFill>
            <a:srgbClr val="BF95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749924" y="1898582"/>
            <a:ext cx="144016" cy="5184576"/>
          </a:xfrm>
          <a:prstGeom prst="rect">
            <a:avLst/>
          </a:prstGeom>
          <a:solidFill>
            <a:srgbClr val="6E617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96383" y="1898582"/>
            <a:ext cx="144016" cy="5184576"/>
          </a:xfrm>
          <a:prstGeom prst="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500039" y="1750399"/>
            <a:ext cx="3240360" cy="1296144"/>
          </a:xfrm>
          <a:prstGeom prst="round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52206" y="1754169"/>
            <a:ext cx="3240360" cy="1296144"/>
          </a:xfrm>
          <a:prstGeom prst="roundRect">
            <a:avLst/>
          </a:prstGeom>
          <a:solidFill>
            <a:srgbClr val="6E617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99592" y="3147101"/>
            <a:ext cx="3706316" cy="1296144"/>
          </a:xfrm>
          <a:prstGeom prst="roundRect">
            <a:avLst/>
          </a:prstGeom>
          <a:solidFill>
            <a:srgbClr val="E07E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9690" y="4543828"/>
            <a:ext cx="3663627" cy="1296144"/>
          </a:xfrm>
          <a:prstGeom prst="roundRect">
            <a:avLst/>
          </a:prstGeom>
          <a:solidFill>
            <a:srgbClr val="6A748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47481" y="4548220"/>
            <a:ext cx="3686302" cy="1296144"/>
          </a:xfrm>
          <a:prstGeom prst="roundRect">
            <a:avLst/>
          </a:prstGeom>
          <a:solidFill>
            <a:srgbClr val="BF95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43725" y="3267134"/>
            <a:ext cx="152658" cy="3816024"/>
          </a:xfrm>
          <a:prstGeom prst="rect">
            <a:avLst/>
          </a:prstGeom>
          <a:solidFill>
            <a:srgbClr val="E07E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896515" y="3327676"/>
            <a:ext cx="150966" cy="3773732"/>
          </a:xfrm>
          <a:prstGeom prst="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283969" y="4721011"/>
            <a:ext cx="151200" cy="2362147"/>
          </a:xfrm>
          <a:prstGeom prst="rect">
            <a:avLst/>
          </a:prstGeom>
          <a:solidFill>
            <a:srgbClr val="6A748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60848" y="1828484"/>
            <a:ext cx="2952328" cy="11475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tx1"/>
                </a:solidFill>
              </a:rPr>
              <a:t>Принятие ответственности за организацию, координацию, регуляцию собственных жизненных форм и отношений, способность их строить и </a:t>
            </a:r>
            <a:r>
              <a:rPr lang="ru-RU" sz="1400" dirty="0" smtClean="0">
                <a:solidFill>
                  <a:schemeClr val="tx1"/>
                </a:solidFill>
              </a:rPr>
              <a:t>изменять</a:t>
            </a:r>
            <a:r>
              <a:rPr lang="ru-RU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99828" y="3221416"/>
            <a:ext cx="3462064" cy="11475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4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Способность, </a:t>
            </a:r>
            <a:r>
              <a:rPr lang="ru-RU" sz="1400" dirty="0" err="1">
                <a:solidFill>
                  <a:schemeClr val="tx1"/>
                </a:solidFill>
              </a:rPr>
              <a:t>минимизируя</a:t>
            </a:r>
            <a:r>
              <a:rPr lang="ru-RU" sz="1400" dirty="0">
                <a:solidFill>
                  <a:schemeClr val="tx1"/>
                </a:solidFill>
              </a:rPr>
              <a:t> внутренние противоречия, превратить свои наличные возможности в «технологические», </a:t>
            </a:r>
            <a:r>
              <a:rPr lang="ru-RU" sz="1400" dirty="0" err="1">
                <a:solidFill>
                  <a:schemeClr val="tx1"/>
                </a:solidFill>
              </a:rPr>
              <a:t>операциональные</a:t>
            </a:r>
            <a:r>
              <a:rPr lang="ru-RU" sz="1400" dirty="0">
                <a:solidFill>
                  <a:schemeClr val="tx1"/>
                </a:solidFill>
              </a:rPr>
              <a:t> способы решения жизненно-практических задач.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7505" y="4638678"/>
            <a:ext cx="3386464" cy="1096263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400"/>
              </a:lnSpc>
            </a:pPr>
            <a:r>
              <a:rPr lang="ru-RU" sz="1400" dirty="0">
                <a:solidFill>
                  <a:schemeClr val="tx1"/>
                </a:solidFill>
              </a:rPr>
              <a:t>Стремление к подлинности своей жизни – построение стратегии жизни в соответствии  со своей индивидуальностью, ценностями, принципами и способами их реализации.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169125" y="4633642"/>
            <a:ext cx="3462064" cy="1098000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ru-RU" sz="1400" dirty="0">
                <a:solidFill>
                  <a:schemeClr val="tx1"/>
                </a:solidFill>
              </a:rPr>
              <a:t>Осознание себя как источника жизненных перемен и поступков, принятие ответственности  за реализацию устремлений «ближних» и «дальних».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915644" y="1833126"/>
            <a:ext cx="2952328" cy="11475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ts val="1400"/>
              </a:lnSpc>
              <a:buNone/>
            </a:pPr>
            <a:r>
              <a:rPr lang="ru-RU" sz="1400" dirty="0">
                <a:solidFill>
                  <a:schemeClr val="tx1"/>
                </a:solidFill>
              </a:rPr>
              <a:t>Умение перевести жизненные противоречия в жизненно-практические (социальные, профессиональные, коммуникативные …) задачи.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903464" y="3147101"/>
            <a:ext cx="3700983" cy="1296144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5032448" y="3208043"/>
            <a:ext cx="3462064" cy="114751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ru-RU" sz="1400" dirty="0">
                <a:solidFill>
                  <a:schemeClr val="tx1"/>
                </a:solidFill>
              </a:rPr>
              <a:t>Интенция к самореализации – жизни в восходящем процессе.</a:t>
            </a:r>
          </a:p>
        </p:txBody>
      </p:sp>
    </p:spTree>
    <p:extLst>
      <p:ext uri="{BB962C8B-B14F-4D97-AF65-F5344CB8AC3E}">
        <p14:creationId xmlns:p14="http://schemas.microsoft.com/office/powerpoint/2010/main" val="20920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849513" y="1187874"/>
            <a:ext cx="3175870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6540058" y="1240192"/>
            <a:ext cx="2365732" cy="396000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ПОЗИТИВНЫЙ НАСТРОЙ </a:t>
            </a:r>
            <a:br>
              <a:rPr lang="ru-RU" sz="1200" b="1" dirty="0" smtClean="0">
                <a:solidFill>
                  <a:schemeClr val="tx1"/>
                </a:solidFill>
              </a:rPr>
            </a:br>
            <a:r>
              <a:rPr lang="ru-RU" sz="1200" b="1" dirty="0" smtClean="0">
                <a:solidFill>
                  <a:schemeClr val="tx1"/>
                </a:solidFill>
              </a:rPr>
              <a:t>НА ДОСТИЖЕНИЕ РЕЗУЛЬТАТА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856664" y="1223485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10</a:t>
            </a:r>
            <a:endParaRPr lang="ru-RU" sz="24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818540" y="1741096"/>
            <a:ext cx="4202088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466611" y="1793414"/>
            <a:ext cx="3416317" cy="396000"/>
          </a:xfrm>
          <a:prstGeom prst="roundRect">
            <a:avLst/>
          </a:prstGeom>
          <a:solidFill>
            <a:srgbClr val="BF959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ПОДТВЕРЖДАЕМ ЗНАЧИМОСТЬ ДОСТИЖЕНИЯ ЗАПЛАНИРОВАННОГО РЕЗУЛЬТАТА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90738" y="1788777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9</a:t>
            </a:r>
            <a:endParaRPr lang="ru-RU" sz="2400" b="1" dirty="0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242475" y="2288457"/>
            <a:ext cx="4770218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906606" y="2340775"/>
            <a:ext cx="3968387" cy="396000"/>
          </a:xfrm>
          <a:prstGeom prst="round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ПРОРАБАТЫВАЕМ ПРЕПЯТСТВИЯ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258725" y="2288457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8</a:t>
            </a:r>
            <a:endParaRPr lang="ru-RU" sz="2400" b="1" dirty="0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3738419" y="2837818"/>
            <a:ext cx="5290143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386301" y="2890136"/>
            <a:ext cx="4504562" cy="396000"/>
          </a:xfrm>
          <a:prstGeom prst="roundRect">
            <a:avLst/>
          </a:prstGeom>
          <a:solidFill>
            <a:srgbClr val="C5C7D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ОПРЕДЕЛЯЕМ СОЮЗНИКОВ ДЛЯ ДОСТИЖЕНИЯ ЖЕЛАЕМОГО РЕЗУЛЬТАТА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738419" y="2823534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7</a:t>
            </a:r>
            <a:endParaRPr lang="ru-RU" sz="2400" b="1" dirty="0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3306371" y="3385179"/>
            <a:ext cx="5714256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3969240" y="3437497"/>
            <a:ext cx="4913688" cy="396000"/>
          </a:xfrm>
          <a:prstGeom prst="roundRect">
            <a:avLst/>
          </a:prstGeom>
          <a:solidFill>
            <a:srgbClr val="6E617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tx1"/>
                </a:solidFill>
              </a:rPr>
              <a:t>УТОЧНЯЕМ ОБРАЗ ЖЕЛАЕМОГО РЕЗУЛЬТАТА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21359" y="3395819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6</a:t>
            </a:r>
            <a:endParaRPr lang="ru-RU" sz="2400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946331" y="3941934"/>
            <a:ext cx="6086986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3645299" y="3994252"/>
            <a:ext cx="5268425" cy="396000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АКТУАЛИЗИРУЕМ РЕСУРСЫ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874323" y="3999532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2530446" y="4486278"/>
            <a:ext cx="6498116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198263" y="4538596"/>
            <a:ext cx="5692599" cy="396000"/>
          </a:xfrm>
          <a:prstGeom prst="roundRect">
            <a:avLst/>
          </a:prstGeom>
          <a:solidFill>
            <a:srgbClr val="E07E2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СТРОИМ ВРЕМЕННУЮ СЕТКУ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586482" y="4550820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4</a:t>
            </a:r>
            <a:endParaRPr lang="ru-RU" sz="2400" b="1" dirty="0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082235" y="5033639"/>
            <a:ext cx="6938392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2874324" y="5085957"/>
            <a:ext cx="6008604" cy="396000"/>
          </a:xfrm>
          <a:prstGeom prst="round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СТРОИМ ОБРАЗ ЖЕЛАЕМОГО РЕЗУЛЬТАТА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107883" y="5033639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3</a:t>
            </a:r>
            <a:endParaRPr lang="ru-RU" sz="2400" b="1" dirty="0"/>
          </a:p>
        </p:txBody>
      </p:sp>
      <p:sp>
        <p:nvSpPr>
          <p:cNvPr id="77" name="Скругленный прямоугольник 76"/>
          <p:cNvSpPr/>
          <p:nvPr/>
        </p:nvSpPr>
        <p:spPr>
          <a:xfrm>
            <a:off x="1722195" y="5583000"/>
            <a:ext cx="7314301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2442085" y="5635318"/>
            <a:ext cx="6456712" cy="396000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ВЫБИРАЕМ ВОПРОС (ПРОБЛЕМУ) ДЛЯ РЕШЕНИЯ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794203" y="5587637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1434163" y="6137733"/>
            <a:ext cx="7594398" cy="540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2046136" y="6198929"/>
            <a:ext cx="6844726" cy="396000"/>
          </a:xfrm>
          <a:prstGeom prst="roundRect">
            <a:avLst/>
          </a:prstGeom>
          <a:solidFill>
            <a:srgbClr val="C5C7D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b="1" dirty="0" smtClean="0">
                <a:solidFill>
                  <a:schemeClr val="tx1"/>
                </a:solidFill>
              </a:rPr>
              <a:t>НАСТРАИВАЕМСЯ  НА ПОЗИТИВНЫЙ ЛАД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1398254" y="6111052"/>
            <a:ext cx="6478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lang="ru-RU" sz="1600" b="1" dirty="0" smtClean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sz="2400" b="1" dirty="0" smtClean="0"/>
              <a:t>1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7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7474" y="3200501"/>
            <a:ext cx="1548897" cy="154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63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3563888" y="1791000"/>
            <a:ext cx="3919617" cy="557880"/>
          </a:xfrm>
          <a:prstGeom prst="roundRect">
            <a:avLst/>
          </a:prstGeom>
          <a:solidFill>
            <a:srgbClr val="C5C7D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chemeClr val="tx1"/>
                </a:solidFill>
              </a:rPr>
              <a:t>НАСТРАИВАЕМСЯ  НА ПОЗИТИВНЫЙ ЛАД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4242" y="314096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/>
              <a:t>Подумайте о себе, своих качествах, своих успехах и возможностях с положительной стороны. Почувствуйте уверенность в себе, готовность решать имеющиеся трудности.</a:t>
            </a:r>
          </a:p>
        </p:txBody>
      </p:sp>
      <p:sp>
        <p:nvSpPr>
          <p:cNvPr id="3" name="Пятиугольник 2"/>
          <p:cNvSpPr/>
          <p:nvPr/>
        </p:nvSpPr>
        <p:spPr>
          <a:xfrm>
            <a:off x="1979712" y="1751044"/>
            <a:ext cx="1224136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первый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C5C7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9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4242" y="314096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Рассмотрите </a:t>
            </a:r>
            <a:r>
              <a:rPr lang="ru-RU" sz="2000" dirty="0"/>
              <a:t>возможные области самореализации и приложения своих сил. Выберете для проработки вопрос  (проблему), который имеет для вас значимость.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1756312"/>
            <a:ext cx="4002354" cy="576064"/>
          </a:xfrm>
          <a:prstGeom prst="roundRect">
            <a:avLst/>
          </a:prstGeom>
          <a:solidFill>
            <a:srgbClr val="67AD88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ВЫБИРАЕМ ВОПРОС (ПРОБЛЕМУ) ДЛЯ РЕШЕНИЯ</a:t>
            </a:r>
          </a:p>
        </p:txBody>
      </p:sp>
      <p:sp>
        <p:nvSpPr>
          <p:cNvPr id="12" name="Пятиугольник 11"/>
          <p:cNvSpPr/>
          <p:nvPr/>
        </p:nvSpPr>
        <p:spPr>
          <a:xfrm>
            <a:off x="1979712" y="1751044"/>
            <a:ext cx="1224136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второй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67AD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331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Администратор\Desktop\креатив-форум\картинки\ф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8" t="15350" r="21703" b="18409"/>
          <a:stretch/>
        </p:blipFill>
        <p:spPr bwMode="auto">
          <a:xfrm flipV="1">
            <a:off x="1907704" y="188640"/>
            <a:ext cx="1472487" cy="14224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203848" y="836712"/>
            <a:ext cx="594015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0" y="1268760"/>
            <a:ext cx="2086832" cy="0"/>
          </a:xfrm>
          <a:prstGeom prst="line">
            <a:avLst/>
          </a:prstGeom>
          <a:ln w="25400" cmpd="dbl">
            <a:solidFill>
              <a:schemeClr val="accent4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Заголовок 1"/>
          <p:cNvSpPr txBox="1">
            <a:spLocks/>
          </p:cNvSpPr>
          <p:nvPr/>
        </p:nvSpPr>
        <p:spPr>
          <a:xfrm>
            <a:off x="2994242" y="-99392"/>
            <a:ext cx="61310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smtClean="0">
                <a:solidFill>
                  <a:schemeClr val="accent4">
                    <a:lumMod val="50000"/>
                  </a:schemeClr>
                </a:solidFill>
              </a:rPr>
              <a:t>Технология «Позитивный шаблон»</a:t>
            </a:r>
            <a:endParaRPr lang="ru-RU" sz="24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994242" y="3140968"/>
            <a:ext cx="4572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 smtClean="0"/>
              <a:t>Рассмотрите </a:t>
            </a:r>
            <a:r>
              <a:rPr lang="ru-RU" sz="2000" dirty="0"/>
              <a:t>возможные области самореализации и приложения своих сил. Выберете для проработки вопрос  (проблему), который имеет для вас значимость.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16548" y="1797350"/>
            <a:ext cx="4002354" cy="533052"/>
          </a:xfrm>
          <a:prstGeom prst="roundRect">
            <a:avLst/>
          </a:prstGeom>
          <a:solidFill>
            <a:srgbClr val="E5CA0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</a:rPr>
              <a:t>СТРОИМ ОБРАЗ ЖЕЛАЕМОГО РЕЗУЛЬТАТА</a:t>
            </a:r>
          </a:p>
        </p:txBody>
      </p:sp>
      <p:sp>
        <p:nvSpPr>
          <p:cNvPr id="11" name="Пятиугольник 10"/>
          <p:cNvSpPr/>
          <p:nvPr/>
        </p:nvSpPr>
        <p:spPr>
          <a:xfrm>
            <a:off x="1979712" y="1751044"/>
            <a:ext cx="1224136" cy="648072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800"/>
              </a:lnSpc>
            </a:pPr>
            <a:r>
              <a:rPr lang="ru-RU" b="1" dirty="0"/>
              <a:t>Шаг</a:t>
            </a:r>
          </a:p>
          <a:p>
            <a:pPr algn="ctr">
              <a:lnSpc>
                <a:spcPts val="1800"/>
              </a:lnSpc>
            </a:pPr>
            <a:r>
              <a:rPr lang="ru-RU" b="1" dirty="0" smtClean="0"/>
              <a:t>третий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006346" y="1751044"/>
            <a:ext cx="107120" cy="648072"/>
          </a:xfrm>
          <a:prstGeom prst="rect">
            <a:avLst/>
          </a:prstGeom>
          <a:solidFill>
            <a:srgbClr val="E5CA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437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949</Words>
  <Application>Microsoft Office PowerPoint</Application>
  <PresentationFormat>Экран (4:3)</PresentationFormat>
  <Paragraphs>160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Проектирование будущего </vt:lpstr>
      <vt:lpstr>Будущее требует принять ответственность за авторство собственной жизни</vt:lpstr>
      <vt:lpstr>Презентация PowerPoint</vt:lpstr>
      <vt:lpstr>…В тот момент, когда беспокойство, неудобство, необходимость, накопившаяся проблемность, потребность  определенности и воплощения (самореализации) переплавляются в цель, начинается деятельность по профессиональному самоопределению и проявляется ее субъект</vt:lpstr>
      <vt:lpstr>Критерии личности как субъекта (по К.А.Абульхановой-Славской)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Проектирование будущего  Будущее принадлежит тем, кто свято верен своей мечте Элеонора Рузвельт Наша жизнь – путешествие, мысль – путеводитель. Нет путеводителя, и все останавливается. Цель утрачена, и сил как не бывало. Виктор Гюго</dc:title>
  <dc:creator>Администратор</dc:creator>
  <cp:lastModifiedBy>User</cp:lastModifiedBy>
  <cp:revision>49</cp:revision>
  <dcterms:created xsi:type="dcterms:W3CDTF">2015-12-11T08:11:59Z</dcterms:created>
  <dcterms:modified xsi:type="dcterms:W3CDTF">2015-12-15T16:08:29Z</dcterms:modified>
</cp:coreProperties>
</file>