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0" r:id="rId2"/>
    <p:sldId id="282" r:id="rId3"/>
    <p:sldId id="299" r:id="rId4"/>
    <p:sldId id="281" r:id="rId5"/>
    <p:sldId id="283" r:id="rId6"/>
    <p:sldId id="284" r:id="rId7"/>
    <p:sldId id="285" r:id="rId8"/>
    <p:sldId id="286" r:id="rId9"/>
    <p:sldId id="287" r:id="rId10"/>
    <p:sldId id="298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5B3"/>
    <a:srgbClr val="9CDCF8"/>
    <a:srgbClr val="9CDC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26441-2C47-445C-945B-07880FB192F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36DB3-1789-497B-9C56-2BA5BA8CF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3A3CA-9972-40DD-9385-C839081E464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AB9AC-A02E-499B-9CBB-76159BB27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698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6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6907" y="1606062"/>
            <a:ext cx="8998226" cy="1138773"/>
          </a:xfrm>
          <a:prstGeom prst="rect">
            <a:avLst/>
          </a:prstGeom>
          <a:solidFill>
            <a:srgbClr val="0065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II</a:t>
            </a:r>
            <a:r>
              <a:rPr lang="en-US" sz="3400" baseline="0" dirty="0" smtClean="0">
                <a:solidFill>
                  <a:schemeClr val="bg1"/>
                </a:solidFill>
              </a:rPr>
              <a:t> </a:t>
            </a:r>
            <a:r>
              <a:rPr lang="ru-RU" sz="3400" baseline="0" dirty="0" smtClean="0">
                <a:solidFill>
                  <a:schemeClr val="bg1"/>
                </a:solidFill>
              </a:rPr>
              <a:t>ВСЕРОССИЙСКИЙ СЪЕЗД РАБОТНИКОВ СФЕРЫ ДОПОЛНИТЕЛЬНОГО ОБРАЗОВАНИЯ ДЕТЕЙ</a:t>
            </a:r>
            <a:endParaRPr lang="ru-RU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3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110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183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65B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7496"/>
            <a:ext cx="9144000" cy="4679467"/>
          </a:xfrm>
        </p:spPr>
        <p:txBody>
          <a:bodyPr/>
          <a:lstStyle>
            <a:lvl1pPr>
              <a:defRPr>
                <a:solidFill>
                  <a:srgbClr val="0065B3"/>
                </a:solidFill>
              </a:defRPr>
            </a:lvl1pPr>
            <a:lvl2pPr>
              <a:defRPr>
                <a:solidFill>
                  <a:srgbClr val="0065B3"/>
                </a:solidFill>
              </a:defRPr>
            </a:lvl2pPr>
            <a:lvl3pPr>
              <a:defRPr>
                <a:solidFill>
                  <a:srgbClr val="0065B3"/>
                </a:solidFill>
              </a:defRPr>
            </a:lvl3pPr>
            <a:lvl4pPr>
              <a:defRPr>
                <a:solidFill>
                  <a:srgbClr val="0065B3"/>
                </a:solidFill>
              </a:defRPr>
            </a:lvl4pPr>
            <a:lvl5pPr>
              <a:defRPr>
                <a:solidFill>
                  <a:srgbClr val="0065B3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0065B3"/>
          </a:solidFill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smtClean="0"/>
              <a:t>ЯРОСЛАВЛЬ-2015</a:t>
            </a:r>
            <a:endParaRPr lang="ru-RU" sz="900" dirty="0"/>
          </a:p>
        </p:txBody>
      </p:sp>
    </p:spTree>
    <p:extLst>
      <p:ext uri="{BB962C8B-B14F-4D97-AF65-F5344CB8AC3E}">
        <p14:creationId xmlns="" xmlns:p14="http://schemas.microsoft.com/office/powerpoint/2010/main" val="392411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006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98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57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35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813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73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22A4-C812-409A-8C0C-AE8F4946C7B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08B6-3E6D-443B-B495-7672CEEBD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986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22A4-C812-409A-8C0C-AE8F4946C7B6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ЯРОСЛАВЛЬ 2015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08B6-3E6D-443B-B495-7672CEEBD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263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54;&#1087;&#1099;&#1090;%20&#1087;&#1088;&#1080;&#1084;.%20&#1084;&#1077;&#1090;&#1086;&#1076;&#1072;%20&#1055;&#1088;&#1086;&#1077;&#1082;&#1090;&#1072;\&#1043;&#1080;&#1087;&#1077;&#1088;%20&#1089;&#1089;&#1099;&#1083;&#1082;&#1080;\&#1054;.&#1050;.&#1055;&#1088;.&#1056;&#1072;&#1089;&#1095;&#1077;&#1090;&#1099;.xlsx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800225"/>
            <a:ext cx="9144000" cy="2028825"/>
          </a:xfrm>
        </p:spPr>
        <p:txBody>
          <a:bodyPr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323976"/>
            <a:ext cx="9144000" cy="291464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профессионального потенциала обучающихся профессиональных образовательных организаций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средствами дополнительного образования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монограмма ЯрПК"/>
          <p:cNvPicPr/>
          <p:nvPr/>
        </p:nvPicPr>
        <p:blipFill>
          <a:blip r:embed="rId2" cstate="print">
            <a:lum bright="12000"/>
          </a:blip>
          <a:srcRect l="16600" t="20844" r="19897" b="26468"/>
          <a:stretch>
            <a:fillRect/>
          </a:stretch>
        </p:blipFill>
        <p:spPr bwMode="auto">
          <a:xfrm>
            <a:off x="163285" y="129267"/>
            <a:ext cx="2475140" cy="1632857"/>
          </a:xfrm>
          <a:prstGeom prst="rect">
            <a:avLst/>
          </a:prstGeom>
          <a:noFill/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4267201" y="4762500"/>
            <a:ext cx="4876799" cy="128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B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Короткова Наталья Владимировна,</a:t>
            </a:r>
          </a:p>
          <a:p>
            <a:pPr marL="228600" marR="0" lvl="0" indent="-22860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заведующая </a:t>
            </a:r>
            <a:r>
              <a:rPr lang="ru-RU" sz="20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отделом по инновационной</a:t>
            </a:r>
          </a:p>
          <a:p>
            <a:pPr marL="228600" marR="0" lvl="0" indent="-22860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деятельности ГПОАУ ЯО </a:t>
            </a:r>
            <a:r>
              <a:rPr lang="ru-RU" sz="2000" b="1" dirty="0" err="1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ЯрПК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65B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65B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Включение  разделов: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00225"/>
            <a:ext cx="7381875" cy="43767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Промышленный дизайн и техническая эстетика современного производства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маркетинга и законодательства по защите прав интеллектуальной собственности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Культура делового общения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1785938"/>
            <a:ext cx="3000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ru-RU" sz="2000" b="1" dirty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Определение объекта проектирования и его потребности (необходимости)</a:t>
            </a:r>
          </a:p>
        </p:txBody>
      </p:sp>
      <p:pic>
        <p:nvPicPr>
          <p:cNvPr id="1026" name="Picture 2" descr="C:\Admin\Abracfdabra\Cabriolet\Cfps Lock\Рисунки и фто\Фото\Фото ПУ-37\АХЧ ПУ-37\Библиотека\Библиоте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86" y="1676385"/>
            <a:ext cx="4572032" cy="3574497"/>
          </a:xfrm>
          <a:prstGeom prst="round2DiagRect">
            <a:avLst/>
          </a:prstGeom>
          <a:ln w="3175" cmpd="sng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Организационно-подготовительный этап (предварительное проектирование)</a:t>
            </a:r>
            <a:r>
              <a:rPr lang="ru-RU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753100" y="3614738"/>
            <a:ext cx="2995613" cy="2290762"/>
          </a:xfrm>
          <a:prstGeom prst="horizontalScroll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различными источниками информации, банком данных.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Беседа, дискуссия</a:t>
            </a: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0" y="4538663"/>
            <a:ext cx="1743075" cy="1643062"/>
          </a:xfrm>
          <a:prstGeom prst="horizontalScroll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различными источниками информации</a:t>
            </a:r>
          </a:p>
        </p:txBody>
      </p:sp>
      <p:pic>
        <p:nvPicPr>
          <p:cNvPr id="2054" name="Picture 6" descr="C:\Admin\Abracfdabra\Cabriolet\PrtScSesRq\Finih\Точ.рис.резерв\Автомобили\Ремонт автомобиля\Приспособления\Присп.для снятия подш.Гл.П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3200400"/>
            <a:ext cx="2071688" cy="2878138"/>
          </a:xfrm>
          <a:prstGeom prst="rect">
            <a:avLst/>
          </a:prstGeom>
          <a:ln w="158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Admin\Abracfdabra\Cabriolet\Cfps Lock\Рисунки и фто\Фото\Фото ПУ-37\Кабинеты\Каб.информатики\Каб.инф.1Прим.jpg"/>
          <p:cNvPicPr>
            <a:picLocks noChangeAspect="1" noChangeArrowheads="1"/>
          </p:cNvPicPr>
          <p:nvPr/>
        </p:nvPicPr>
        <p:blipFill>
          <a:blip r:embed="rId3" cstate="print"/>
          <a:srcRect t="7812"/>
          <a:stretch>
            <a:fillRect/>
          </a:stretch>
        </p:blipFill>
        <p:spPr bwMode="auto">
          <a:xfrm>
            <a:off x="590550" y="1404938"/>
            <a:ext cx="3262313" cy="2357437"/>
          </a:xfrm>
          <a:prstGeom prst="rect">
            <a:avLst/>
          </a:prstGeom>
          <a:ln w="31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Admin\Abracfdabra\Cabriolet\PrtScSesRq\Finih\Точ.рис.резерв\Автомобили\Ремонт автомобиля\Приспособления\Снятие подшип.диференц.УАЗ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688" y="1533525"/>
            <a:ext cx="2000250" cy="2781300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Picture 2" descr="C:\Admin\Abracfdabra\Cabriolet\Cfps Lock\Рисунки и фто\Фото\Фото ПУ-37\Кабинеты\Каб.информатики\IMG_1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1663" y="3876675"/>
            <a:ext cx="2786062" cy="1928813"/>
          </a:xfrm>
          <a:prstGeom prst="rect">
            <a:avLst/>
          </a:prstGeom>
          <a:ln w="158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857625" y="1571625"/>
            <a:ext cx="3214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 startAt="2"/>
            </a:pPr>
            <a:r>
              <a:rPr lang="ru-RU" sz="2000" b="1" dirty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Изучение уже существующих аналогов объекта проектирования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9125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Организационно-подготовительный этап (предварительное проектирование)</a:t>
            </a: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endParaRPr lang="ru-RU" sz="2000" b="1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8" y="214313"/>
            <a:ext cx="8358187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</a:rPr>
              <a:t>I.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</a:rPr>
              <a:t>Организационно-подготовительный этап (предварительное проектирование)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0" name="Picture 3" descr="C:\Admin\Abracfdabra\Cabriolet\Cfps Lock\Рисунки и фто\Фото\Фото ПУ-37\Кабинеты\Кабинет 17\Каб.17-1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55117" y="1771650"/>
            <a:ext cx="4764571" cy="3714750"/>
          </a:xfrm>
          <a:prstGeom prst="rect">
            <a:avLst/>
          </a:prstGeom>
          <a:ln w="158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667375" y="1791385"/>
            <a:ext cx="2714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. Формулировка точного определения проектной задачи (технического задания)</a:t>
            </a:r>
            <a:endParaRPr lang="ru-RU" dirty="0">
              <a:solidFill>
                <a:srgbClr val="0065B3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829300" y="3605212"/>
            <a:ext cx="2452688" cy="1938337"/>
          </a:xfrm>
          <a:prstGeom prst="horizontalScroll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Беседа, дискуссия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9100" y="2205038"/>
            <a:ext cx="23717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Разработка оптимального варианта объекта проектирования и составление технического описания этого варианта для детальной проверки</a:t>
            </a:r>
          </a:p>
        </p:txBody>
      </p:sp>
      <p:pic>
        <p:nvPicPr>
          <p:cNvPr id="4098" name="Picture 2" descr="C:\Admin\Abracfdabra\Programs\Недоделки\Академия\Основы конструирования\12.03.09\КШМ и ГРМ\Пр.для запр.пальца\Съемник поршн.пальца.bmp"/>
          <p:cNvPicPr>
            <a:picLocks noChangeAspect="1" noChangeArrowheads="1"/>
          </p:cNvPicPr>
          <p:nvPr/>
        </p:nvPicPr>
        <p:blipFill>
          <a:blip r:embed="rId2" cstate="print"/>
          <a:srcRect t="7178"/>
          <a:stretch>
            <a:fillRect/>
          </a:stretch>
        </p:blipFill>
        <p:spPr bwMode="auto">
          <a:xfrm>
            <a:off x="6091238" y="1619250"/>
            <a:ext cx="2643187" cy="3052763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дкоументы\Мои документы\Alex\ЦРТДЮ\Недоделки\Устр.контр.упр.пр..bmp"/>
          <p:cNvPicPr>
            <a:picLocks noChangeAspect="1" noChangeArrowheads="1"/>
          </p:cNvPicPr>
          <p:nvPr/>
        </p:nvPicPr>
        <p:blipFill>
          <a:blip r:embed="rId3" cstate="print"/>
          <a:srcRect l="12190" t="8990" r="19153" b="13248"/>
          <a:stretch>
            <a:fillRect/>
          </a:stretch>
        </p:blipFill>
        <p:spPr bwMode="auto">
          <a:xfrm>
            <a:off x="2914650" y="2905125"/>
            <a:ext cx="2786063" cy="3214688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 smtClean="0">
                <a:latin typeface="Times New Roman" pitchFamily="18" charset="0"/>
                <a:ea typeface="+mn-ea"/>
                <a:cs typeface="+mn-cs"/>
              </a:rPr>
              <a:t>II. </a:t>
            </a:r>
            <a:r>
              <a:rPr lang="ru-RU" sz="2600" b="1" dirty="0" smtClean="0">
                <a:latin typeface="Times New Roman" pitchFamily="18" charset="0"/>
                <a:ea typeface="+mn-ea"/>
                <a:cs typeface="+mn-cs"/>
              </a:rPr>
              <a:t>Эскизное проектирование</a:t>
            </a:r>
            <a:endParaRPr lang="ru-RU" sz="2600" b="1" dirty="0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1071563"/>
            <a:ext cx="31432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buFontTx/>
              <a:buAutoNum type="arabicPeriod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проектировочных и проверочных расчетов</a:t>
            </a:r>
          </a:p>
          <a:p>
            <a:pPr marL="514350" indent="-514350" eaLnBrk="0" hangingPunct="0"/>
            <a:endParaRPr lang="en-US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0" hangingPunct="0">
              <a:buFont typeface="Arial" charset="0"/>
              <a:buAutoNum type="arabicPeriod" startAt="2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 конструкторской и технологической документации для изготовления опытных образцов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3" action="ppaction://hlinkfile"/>
            </a:endParaRPr>
          </a:p>
          <a:p>
            <a:pPr marL="514350" indent="-514350" eaLnBrk="0" hangingPunct="0"/>
            <a:endParaRPr lang="ru-RU" sz="2200" b="1" dirty="0">
              <a:solidFill>
                <a:srgbClr val="3E2E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4214813" y="765175"/>
          <a:ext cx="4048125" cy="6092825"/>
        </p:xfrm>
        <a:graphic>
          <a:graphicData uri="http://schemas.openxmlformats.org/presentationml/2006/ole">
            <p:oleObj spid="_x0000_s1026" name="Document" r:id="rId4" imgW="6870966" imgH="10123621" progId="Word.Document.8">
              <p:embed/>
            </p:oleObj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771525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 smtClean="0">
                <a:solidFill>
                  <a:srgbClr val="0065B3"/>
                </a:solidFill>
                <a:latin typeface="Times New Roman" pitchFamily="18" charset="0"/>
                <a:ea typeface="+mn-ea"/>
                <a:cs typeface="+mn-cs"/>
              </a:rPr>
              <a:t>III. </a:t>
            </a:r>
            <a:r>
              <a:rPr lang="ru-RU" sz="2600" b="1" dirty="0" smtClean="0">
                <a:solidFill>
                  <a:srgbClr val="0065B3"/>
                </a:solidFill>
                <a:latin typeface="Times New Roman" pitchFamily="18" charset="0"/>
                <a:ea typeface="+mn-ea"/>
                <a:cs typeface="+mn-cs"/>
              </a:rPr>
              <a:t>Техническое проектирование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dmin\Abracfdabra\Cabriolet\Cfps Lock\Рисунки и фто\Фото\Фото ПУ-37\Мастерские и лаболатори\Слесарка\Слесарк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143000"/>
            <a:ext cx="3429000" cy="2449513"/>
          </a:xfrm>
          <a:prstGeom prst="rect">
            <a:avLst/>
          </a:prstGeom>
          <a:ln w="158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Admin\Abracfdabra\Cabriolet\Cfps Lock\Рисунки и фто\Фото\Фото ПУ-37\Мастерские и лаболатори\Слесарка\Слесарка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975" y="3714750"/>
            <a:ext cx="3571875" cy="2571750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Admin\Abracfdabra\Cabriolet\Cfps Lock\Рисунки и фто\Фото\Фото ПУ-37\Мастерские и лаболатори\Слесарка\IMGP0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143000"/>
            <a:ext cx="2857500" cy="4214813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ea typeface="+mn-ea"/>
                <a:cs typeface="+mn-cs"/>
              </a:rPr>
              <a:t>Изготовление опытного образца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Admin\Abracfdabra\Cabriolet\Cfps Lock\Рисунки и фто\Фото\Фото ПУ-37\Кабинеты\Кабинет 17\Каб.17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1524000"/>
            <a:ext cx="4000500" cy="2857500"/>
          </a:xfrm>
          <a:prstGeom prst="rect">
            <a:avLst/>
          </a:prstGeom>
          <a:ln w="158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:\ЦРТДЮ 14.03.09\Рисунки и фото\Конференция\SUC50337.JPG"/>
          <p:cNvPicPr/>
          <p:nvPr/>
        </p:nvPicPr>
        <p:blipFill>
          <a:blip r:embed="rId3" cstate="print">
            <a:lum bright="30000" contrast="40000"/>
          </a:blip>
          <a:srcRect r="1449" b="11111"/>
          <a:stretch>
            <a:fillRect/>
          </a:stretch>
        </p:blipFill>
        <p:spPr bwMode="auto">
          <a:xfrm>
            <a:off x="4572000" y="3286125"/>
            <a:ext cx="4143375" cy="2786063"/>
          </a:xfrm>
          <a:prstGeom prst="rect">
            <a:avLst/>
          </a:prstGeom>
          <a:ln w="158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ea typeface="+mn-ea"/>
                <a:cs typeface="+mn-cs"/>
              </a:rPr>
              <a:t>Оформление и презентация проекта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:\ЦРТДЮ 14.03.09\Рисунки и фото\Ф Съемники\Съемники 3.jpg"/>
          <p:cNvPicPr/>
          <p:nvPr/>
        </p:nvPicPr>
        <p:blipFill>
          <a:blip r:embed="rId2" cstate="print">
            <a:lum bright="20000" contrast="40000"/>
          </a:blip>
          <a:srcRect l="28502" t="32814" r="38176" b="39975"/>
          <a:stretch>
            <a:fillRect/>
          </a:stretch>
        </p:blipFill>
        <p:spPr bwMode="auto">
          <a:xfrm>
            <a:off x="6500813" y="1071563"/>
            <a:ext cx="2214562" cy="135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:\ЦРТДЮ 14.03.09\Рисунки и фото\Ф Съемники\Фотки 191.jpg"/>
          <p:cNvPicPr/>
          <p:nvPr/>
        </p:nvPicPr>
        <p:blipFill>
          <a:blip r:embed="rId3" cstate="print"/>
          <a:srcRect l="12356" r="7003"/>
          <a:stretch>
            <a:fillRect/>
          </a:stretch>
        </p:blipFill>
        <p:spPr bwMode="auto">
          <a:xfrm>
            <a:off x="5572125" y="3857625"/>
            <a:ext cx="314325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:\ЦРТДЮ 14.03.09\Рисунки и фото\Ф Съемники\Фотки 192.jpg"/>
          <p:cNvPicPr/>
          <p:nvPr/>
        </p:nvPicPr>
        <p:blipFill>
          <a:blip r:embed="rId4" cstate="print"/>
          <a:srcRect l="15603" t="7036" r="16678"/>
          <a:stretch>
            <a:fillRect/>
          </a:stretch>
        </p:blipFill>
        <p:spPr bwMode="auto">
          <a:xfrm>
            <a:off x="714375" y="1071563"/>
            <a:ext cx="2571750" cy="313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27042009672.jpg"/>
          <p:cNvPicPr>
            <a:picLocks noChangeAspect="1" noChangeArrowheads="1"/>
          </p:cNvPicPr>
          <p:nvPr/>
        </p:nvPicPr>
        <p:blipFill>
          <a:blip r:embed="rId5" cstate="print"/>
          <a:srcRect l="7496" r="5052" b="9007"/>
          <a:stretch>
            <a:fillRect/>
          </a:stretch>
        </p:blipFill>
        <p:spPr bwMode="auto">
          <a:xfrm>
            <a:off x="3643313" y="1071563"/>
            <a:ext cx="24288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3" name="Picture 1" descr="C:\Documents and Settings\user\Рабочий стол\Короткова\Техническое направление\Трунов А.И\Выставка 2011\В-Св. станок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3786188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ea typeface="+mn-ea"/>
                <a:cs typeface="+mn-cs"/>
              </a:rPr>
              <a:t>Результаты (продукты) проектирования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650" name="AutoShape 2" descr="data:image/png;base64,iVBORw0KGgoAAAANSUhEUgAAANsAAADDCAIAAACEZPPhAAAgAElEQVR4nOydd3hURffHZ3cTIMkmQEinh5JKVdjdgCD2iv1VqoAkG4oVRZQivaZsQlF5QcTXQlFQARVEERWUIi0kW0J673XbvTPn/P6Y3csays8SXuB1vw8Pz2b33ru3fPbMzDlnzhB0y60bSeR6n4Bbbv1ObiLdurHkJtKtG0tuIt26seQm0q0bS24i3bqx5CbSrRtLbiLdurHkJtKtG0tuIt26seQm0q0bS24i3bqx5CbSrRtLbiLdurHkJvLmEwBc71O4hnITedPofxtESW4ibzIBwP82mm4ib2yBhCA4aXQT6db100UE/5ch/J3cRF4/MURAiiCiCMj4n4iMoYDIkAEAiCiKyOwilpbW1taYERFABOYA1GE2+dEA0WlKr98ltYLcRF4/MURAEUFAAZAhRWSIyABFRECGSIEyUUR2oaxx19fGU4bqwvJaviMwYAwoYxSog0kHio6j3LxyE3mddZEmyboBIkMAQIpIARE3f3m6R9zCpI/P/XahpqColomIgJQBBQYoAlLpGIgU+Z83rdxEXjcBAlwEURqtMASKwCgV+AenLtSpnlxLIuZ3VC1Z+eGRs3n1F/JrBEoZAAMEYIjUcYibvcFGRDeR11GAAA7+KHIMQUS0Ido5WgLiZz/mqp5a69V/ga86te3g5Z1UC5Zu+eVcUb2poFSkDBCBcZgpogjcot7kchN5fcUQBUTKEEUQGbMiiohYJeD3J0vi533ZSbXMY+ACpWalUp3mq1rfbuBq5S1zl75/9HxBU3ZRrciHOBSBUUQrIP0f8Au5ibx+coyOGSCIiAwFRNGGuP2A8fGZn3QZvqRN1MJ2g1K9NTqv4Wu8NOk+Qzb4Dk1vM3hlpyGLUv9z7mx+Y15pFeONNgUEEcGOcHN3ItFN5PUUXBzXMASGVETc8MnxsCFveUQvbTtktVKl81Ol+ahS22qS26lTlUPX+Q1N99GktB20NEyz6N3dWRn5dcUVDc62GxEpooDgHmu79TfkHJJQRDiT19jnjsUesUu94tZ6D0tWqnV+6lRfVbKvWuetSvZTp/up0pXqNUrN6raDlncbvnTb/jxjQUNFbSPjriTGj/NHzeSNGftxE3kdBc7hNkUUEDH5g188Y+a21aS0G7baV5Xqq0n21iT5qnV+qhQ/dYpSk+KjSm2vSvdVrfWJW9u236JbR+sOHq/Kyi+ts5opInOA6Ty602PO/3AZhzteMQAGDJw29QaJT7qJvH5i3EwBQxGRWkR45sUd8qiFPpoUpSpNqdYpNUk+miTfuGSlJkmpSfKJS1aqU3xV6e1V65XqNC9NqqLf4rumfPBDRq2hoLLZbkOkvAfADS9FKiKl3MHEYUVgTKDAuLuIATBkFU0VeZX5dibwjwF4tIiHhRyM/zc5dRN5/QQICCIyigwR86qaVY+v8xy0zCdujd/QdF/VWqU6zVed5qvS+ap1PpoUH02KUpOiVOuUqjRfdZqPRuetTlJEvTll3p7TeU15pdXAGDJw6Z4CRQqcKuc7wESKQLm/iDERhTWfvz1ve/KJ8qx6sRGRUcaYE0hABo4j/PfkJvK6iSGKCKKzDf35XFXPO5Z7Dl3ZNi7FR6VTqtYqVWt9h67zU631U6X5qtOUqnU+6nQfTYqPJslHo/NT6dqr1/gNWd1+4MJlm89m5DZW1TTxppf9Lq7ooIo34ghAGQAFFAERD5ec6DZtuN+zA2d8vOj7nKPlTeWOCCUD7ixl/10DiW4ir6OA51Pwphbx/c/OKWPf8BiS3HZ4mndcio9mjVKtU6o2+A5d56vS+alSlCqdUpXuo9F5x6V4a1I6aNLaD0nyVae0HZjc9bbkD7/KMeRVN1sEhoyheLGlBgBkFKmzGQZkDsYO5hwdNPch8mwvMrl3u3GR8Ztmf5X5fVFjmeR0B1eD+9+Sm8jrJ8eTd/T7vj50YegjaYp+8xS3LPGJS/bWrPTWrPZRp/uo1yk16b7qJD/NCl/NGqVqrY96g3dcmlKd7KdOUarTvNTrPPutiHv63e9PV+aV1FPGAAVu4vhXMD5gcYYrETG/uWzlVxu7Tb+NjOtOtH3k2kjZ5L4+46LjN7/59YWfi5srES9GyAERgP7XoHQTef3EgNMICICiAGAsbV6+5afYh5LbRS/2GZzkq0n2iUvyikv10axTqnV+mlV+6tW+qnSl6m2lJt0nbrVSk+qjTvfWpPpoUhTRb8Yv3HP6grmytgmQAWPAAICnCIFjlIIIyD458eXQuU8oJsaQZ/sotNEKbYQ8IVKeECWbHOkzIfaFncsOFRyvaq5BQBSRh4Hof9Hx7ibyOkrk8UOKFJDy+CEiZhU2znjr0+BbF3n3X6ZUpXhpdN4anVKd5qfS+alSfdWpvmqdr1rnHZfio0lValKUccnecUlth6z0H7I49eNzmfkNZjvjho0iZQjAHF7zRrQu+yK907j+ZEwvkhAl10YqtFFybZQsIUqREC1LiCaT+rafPHDJgQ1HC35rsDU6Q5Q8DcltI//3JQBSikj5sAMoMoogIqIV8IM9WYMfTG7Td4FySLpSk6rUJPmpU3zVaUp1mmPErV6v1KQoNUk+6mQfjc4nTtd2wOKBj63de6w6v8yCiIDUDnZABBERsBnFNz5Lajshikzs7REfJU+IlCVEybRRRBstS4hWxEfJtFFkWjQZ37vvy3ds+u3TU2WZdhCQ8X4ncxP5vy/HEFjykgOjIDCwMHAYy99M1Q8mvOfVf7730CRfjU6pTlVqUn00Ou+4VB91qq9qnZ8qTalJ8dHofNRpvpq1Sk2Kot+CiW/uPmMy19eJiIyiHQBQRIqQ+s1m+VM9ydQ+8mlR8oRIeUIkSYghiTEkIVaWECPTRsq0EbLEKFlCJBnT/a4V4/eYfsyuKuROdmD/vUw3N5HXW04fDTeWFAWe+EiBIWJJE5u2dJfvgDe9B6X6atK9Nau945K9Nek+Gp2fOqX90HSlep2PJs1Hk+arSlWqU9vemtzhlvkbtmXmF1spo4B2YAAU7Ejf+f7D8GnDyLieJD6KJEYSbSTRRskSYuTxMfKEGKKNJomRMm2UQhuhmBqh+Fev5z9ZdrToXGVTHSJKvqOWZ30N5CbyRhQAMD4DB6HJzuanH/QdMN/rlpU+cWuUcTof9TofjU6pSVKqU5WqdUp1uo8m1UeTwiM6nv2Tho1577vj5dX1VkRgjDHGRGQU8Ze8U3ctG0f+FU6mRpLECFlihEwb6TE12mNqrCwhliTGEG2MZ0KUZ0I0mdi3+4wR/z6+O6Ms2yYKPMJz8fQQL+YJYyuz6SbyRhUAgACMIaIVcMWWHzsNXdxmcJJPXJpSs0apWaNUpfmp0vxUKb7qVKU6zUejU2qSlZpkb1Wyz6C3Xk36/nxevZ0CAAVgPDEYEfOai8eve9FjTG/Z1Ai5NlqeEK2Ij5XHx5LEaDItmmij5QnRHgnRHvEx8jF9H01N/D73WFFtKZOmlLn4Jy/O6HET+Y8Q92Xz+AqigLjmo5N+gxe1vWWVMm61UrNGqVrrp0rzU6/xUycrVelK1VofdZK3ZpWPZqXnoOW97k395Lv8shoLIkPKUEQApCgiYqW9OnHTHM8xfWVTojynxiriY4k2hkyLItN4Ux4tT4hRaGPI5IgOkwYkfb/5fJmpWbAhtiTyksyN1pGbyBtRgMCAT6EBpCJSEZHZEZds/Nl34FyvW1crNek+Gp2PJlWpTnH4g1Q6pTrFW7NaqVntpdaR2CXjXt97LqfeJgiOwBBDAGCMImKVvXbyxjmyf/VWTIqWJ0STxCiZNkqewImMkSX0kyVEk2mRZFz3O5aO+bnodH5NucObiRf5A3er/U8SOKKLFJCJADYEGyKzIS5Y94PvgIXthqT7aHTeGp2PJs0nLtVXneKn0inV6UqNTqlO8Vbr2tyaGqxZufGzM5W1NumIDJgIjjFKqa3hidQZ5JmeRNtXlhDhGR+jiI8iiVHyhFj51H5EG0OmRZD4Xr7jI5MOvpdRnmumNuecSWhpJt1E/gMEjsnbjpnbdmQUKCBCgx2nLfqSRMxVqlK9NOnt4lK9hyUr1Sl+qrV+Q9cr1Wk+ap1SnaZUp7UZsPixGR8dO1cl8FES8HRIJnBnDuL52ryhbz1CxndVJETKp8bItDEybaTH1FjF1H5EG00SI4i2NxkXfv/qKQdzj5c1VTNHlImia1SyteUm8oaUY8o2isiosw8IIh/vQkmD/eHpH7SLWeCrSvOKS/YettpHrfMdut5v6DqlOlWpSfNTp/uqktsOWR46bGX6h2dLaq0ij1EzioyJABQdo5Kvcn7skqgiE/sQbT+SGCtPiPKIj5bHxxJtNNFGEm0Emdw3WKtK//nDrMpcO1CGDJxp6m4i/0kCR04jRcGRyAPIGBMZABMQ8Wxh021PrfOOXaRUJ/sMS/LR6JSqdUp1mlKTrFSnKlU6pTrZR5PUpt+yh6ftOJLVYGEAwICyi5WEmGOyeOq377d9JpJMjSTaKHlCtMzlH0mMIQkxsrG9x7/3yi+FZ2utjRSBwbUtm+Em8gaVs10Enk4GKDJgwJAxysCOiPuPFfeIW+Y9YLWPJs1Hk6JUpyo1KT5xq5WaFB9Niu+wFF+VzntwUqBm+Tu7smsaBEQGFETk2eV2YAI3uVX2psdXTyPjuhFthCwhhkyLItpIRUKUTBtLtP1JYn/Zs737vjby8/PfFVaXiQgMKQC7dnFFN5HXVpdr2n7v2bvyjtJWPJfb+b6j/Aoirtt2qsPApV6DU3zVKV6aFK+4VF91Unt1qo86RalJba/StVenesQufOKlT89dsFKRZ6ahY4INMAaOBvxw7onu09VkcneZNkqWGCVLiJbHxyi0/WQJ/WTxMR7xUYpx4cu+2pBZkW1mNoaM8SIwf+Aq/oLcRF5b/WUir35UxkRE1iTi1AW72sbOV6pSveJSvTU6P3WKnyrZV61TqnW+6hQ/dUq7IUld70ravDenzoq8KyDNCGNIGbUjQxHhtR3LydguRBshi49SxMeS+H4ybT9FfIzn1Gh5QjQZ3/OhpOeOlpyqttTh7+aWtb6ldBN5bXUtGjYAYExgYENEU2m9ZoxOPmCZr3qt35BUpSZFqUlVqnU+mjSlOlWp1nmrdW0GvTVl8VcZRWZ0TlB0ZpgDYyJjgIjnG3IjXridTAz3jI+Rx8eSxFiijfGYGtt2aowsIZpM6hPx0p3bz3xdVF+GF2eCXZOcIDeRN58AgIHIkM8Ywz1HcgI0i7wGpbRX6XzidN7qNKVap1SnKtWpfqrU9mpdm4FLox9O3fNjmd3OM3eZIxuTAkNKnQ3w8r0bFM+EK56LlCdEk8RokhitiI/2jI8miTGyqVE+z/Zf8HladkUuXpx0y6PdbiJvTrVqtwsQGXO2mYA4J2l/236L26lTvDUpPhqdkqeuqdPaq3Qdhqb6qFK8bnlrwbojFVUi8j14R5QBIAWnezKzNqffa/eSCb3lCdEkMZJMi5QlRHE6ZfHRZHyfMW+/dCLvtMhE1oJIt4f8ZpQrjtKogD/MPz91nzkSu4EBiIhQVG4bOXEjGbDEOy7FT7PGT73aT5Xsp0rvMHRth6Hp3pr1ZODS4ePePqNvFATeWlPnLB9RascpwuztK8j4CBIfLY+PkGkjSGIU0TrSL8ik3rcueHzPmYP1lkbJRoLbRt68ctiTizD+7lH+hWISgCiinaIVmA0Rv/w5NyRuRbtbUryHpvgMTVKqU301ab7qVF91qtewNE/V6gDN/Hc/OVfXiIgATGQIlE/Q5T8QQET8qehU6MzbyJS+nvERHvERJDGKTIshCdHyhCjyXO/QmZr1hz4saahAxzWwa+GYdBN5zeVwSDsePM8L43UD2N8pbAKIzJHhSxFBRHxh0eeefef5DdX5anReqtR2Q5O8VKu81KvaDUtpp17TbuDCca/u1ecLAAggiCCIjuICfEIkQ6TNaH0ibSYZE66Ij/BMiCDaaJIYK0uIlidEkvg+XpNj5uxOyarIdZ4Aa/G7ahW5ifxvyBkloc5mWkRq59OxeEbtn+VSavMBkDLk4+Wz2RUxd70aefukoY/Gxz7wYq87Xw+7bb7/8JVKdbKvOslz4Io+D72782C+zY4IjKIooqP8JCIypAAiIm4+vNNjbF8S38cjvq8iIZpoY+UJ0TJtpDy+NxnX8+mNr54syeJeTInI1mXSTeQ1FjhyyxhjgBSpHSpKsaoS62uZzQrsihNYXJv0Kzxzx6QxYI4qFhYmbvx4/ac7nzj49R2bNt2/eOnjCS+Mv3ds/ID7p/e6/aWQ4fP94xa+mX6grMqGiMBE5nRLIiCgyEtSmWpzw18eSaaEy+P7esRHEW20PCGKaCM8EvqSsT3ilo09nH+KMucIyU3kTSeGPGoHAIB2S8076UUjhtU9m9CwaSv89huUFGFDPYrUdSTOF1WiDhJF5F4eR34iOAsPOHNwgCFYGAoUELHWWpHcfGEoFPVleYNtRlXFqVvPHlbt3DZ84YoHnoqfOODOCeNeWPxbpgmYHZmVt9fOYbeDLhs2/+udGWRcD1litEIbIdf2kmn7yLTRMm00mdi7z6t3fWE6xMtWYYt8yVaSm8hrKEAUEAS0M2CIaP7sS1NwYBUhVYQU+LUvHjS4acYL9o+3Y0Ym1tahXQAqAgJlIDLe72TIKAIVkS/P4IgoOqpISflqTGCMAgKzH7bk3mU3dqLGTqgPQGMgZgdhbhgWRJhzhxWeue+HL0a+t27Y6aNLrI0/I8tDqEBsYiAwRhlSASgFigiphz7wmDCATI1VxEe1ey5aEd+PaAfIEvuR5yI6Th246finFupIKXdxGLSa3EReQ/HKd3a0iMigyVo2fmoNIUxGUE5EQsyEVBPPwtCwmocetCUl4S/HsboGRQERGTIGNgRRWvPGjkCROQYhIC1/A0gpA15+vNxa/oo5qxsz+IM+EI1BYAxkxiAwhDBDKBoCMLcTFoYJOdF154c25z4lVr0B5veQ/oqsEu3NQJsAzbxo9OGcE2HTRpDJkYrnYtpOiVHExxJtf6KNIQmRnuP7Lv1qQ4PQ7LhAR3H/1rxpbiKvpRiiiBRtIlKsqil/aLSZEJQRJiMgJyCXMyKnhDQRUuarLImLa1y8BI8cxcpKFGwIdqch5C01ZcicTTef542ISFEQEBAbaf0mu2EQZIZgVijqg9EQAKYAZgqixs7U2IUZQpmhI5o6oCmImfzt+g52QxeLSWXLnyLWpKP1IApZSKuBCoistKFAPe9RMrGXY1q3Nopoo2SJMSQhUjau1/StC8rM1c4rdBN5c4mXUEFKkUFxfvkdI61EhkRO5TJRTkQFYTKCRAEyhY2QRkLK5KRs4MCGBQvx6K9YU4OCwBBFZIg2ZHapF4lIAR09OYoA2ESbP7Nkj2LnwzArEAwhTB8GhhDUh6A+FPUhoA9hWUFoDEJDIGYGgSEYTGFUHwpZgTSjo5DRzZx9v7n8LWbeg1SPWGyDqrHrXyBje8rj+xJtDNH2k2kj5dpomTaKTOj9RNoMU3WB8wqh1atLuom8luI1phAQke7eURwSKhIPIJ52mdymUNjkMionQGRA5IzIUC5jnMs2XlVxmmZdGmYasdmOFAEoHxrbEe3IRBQYMGAUUUSoYE0f2S7cK2R2Rn0wGtvTbH8xOwiMIagPxawwzAzBLI5mZzR0RkMIGjqDvjvqu6I+lHc37VlBzfqu5pwh1lItM/+Hof6tvYu9JoXLnutDtJHyxJi2z8V6xMcQbQSZ1HvU0rGnS/QX0zclc91KchN5bQUAKFith38qVg2pJUSQy5iciERGZR5UJgMZYTIiyGVUJgeiQOIBRMYIqSekzNe75p77hI8/xOI8FGzcnc4oAwYiihRFpA1o+1mofLPJMFjMDMWsLszQmWUHgqkjmPzB5I/GTmgMBGMQMwYxYzA1hTJTCBqD0BACxlAwBYMpEA1BqA9FQwgYOzJDB1tmZ7vxVlo9fdfxKdEvduk4vU8bbbR8apTn1EjPhChZYgR5NvyWN0b/lHtKql3e6mEbN5HXUNx2NOZkZ818KSM0uFJBGgkRCKGEoJygjAAhVE4EOWEyGZPJBZnMrpCJCsLkhBJSTUhpl9DmF5/HX37B5iY+7woYMmxk4jFWuZ4aHrWe72k3BDJjMBhCmT6IGbugIQQNgWgMAFMQGEOYMYwZQ8EYAsZAMAagIQgNwWgMQmMgGgN5yw76EDQEoSEQswIh09+m71yhH/jBZ72eWBQU/kJXv2l922mjFFP6yhMjyeRekS/fddD0iyuRbn/kTSMGDECkTY2i0cS++daanFLx9JMXwnuUeLZtJMROCCOEyQiVyfgL0YNYPYndwwNknlQuFxRyCyFVcs+q226zbf0AC3KRFqFwWKxaY8550pw5iGaGot4fDKFiVigYAtHQEfVhqA9DfQgaQsAQCoYwNIShMQQNwfwfGELREIz6II4mGEPB1BkNYZgZBFnBVB/GskKoMRANQZgXqT8bk/JRtxGzO4Y837NtQhSZ2pdM6hX+/Mi95w9T5xU6M4daTW4ir6kYMPF3zZrFbDl91qx7p/aJp4t69SzxVDQQwghBQlAmozKZKJdTmQKIJ8g8ReLJiEIgpJCQU+r2tZ9qbYWvN2XfIZzvImb6C6ZO1BiIhgAOFssOAmMnNAaiIRgNoXxMg4YQNASgMRCMwcwYSo1hYAhDQxAaglAfhPoQMHQRDV2ZMQz0IcwQKhhDwBAimjozQyiaAjAvVMiL+ulI7PT0wP6zO3ec3kc2uUe3GerdZ751rLvMKFyeyL9OqZvIayyQPMnSS0REbG6y/3q0YfmyipG3lyn9qgmxEsKIDGQKJpMzmQKIB5XJmVKBg9pbp3dv+rCncDycGbqIRn+a3Ukw+lNTBzD6c1PHTCGUj2aMwWAKBGMI6sNQH4z6UDQGgDEYDGHUFMyMwagPYaZAmh0IhhDM6oxZ3UDfjZqCmCkIjKHMGIqGYDRwmxoEhiBm6oz5fRqMfd7b1eWueYFBCSE9Zg7afmYvQ0TKEARwFBRqcc1/vXPpJvIa63dEAmUigIjgWKkYKcXisqbPPisa+6/SzgFVctJIiE0uExQyoQ2xeJL6GJ+qmb0b3oumByLxeG882wOzeqC+BxjD0dCFZQVBZgAag9EUjIYANASCoQsYA9EYgPoQNASBIVTMDhKzg5mz4WbGEOFCkHAhCIxBqA/ErCDUB6MxAA2BfMTjbN+D0BDM9MFgDGWGULzQzZYf88OvAyasCY2bFfXZ2c9Fx8XZGAhuf+TNK16pjAITgVHGXKp7my3CkR8rZs0s7tuzhsgaCRF6KFlcYLOmXcltbXLvbFN4V7vS0T5Nk5S2l/2bF4fZdkaxjFGiSS0awu2GAJuhIzN0RH0nNASjoRMaAtAQAsYgagylplCW3QmNnVAfjFkBqA8EYxCYgsAUhMYAMPnT7E7UFMRN4++JdEAp6kMEfSjTd8b8iBx99MaPe/907m07NgCKCJQCiK26woibyGsrcH0FAIznSfDkNMaQUWQXCzGa7fjzkcZXXs3p2bOiLRFC2oo9fFiUH+vXAWL8WUwHqvZrGqGsvtOnYYISP3scyxZD4yKh8kVb8WRzzmPWLI2YGQ7nQyEjhOr9mdEPjJ1Q3xn1gWAIgqyuoA+GrCDUh6I+DPRhYAgGUyeaHcCMoWgIvZRI0AeCIRiMIdQQzHiX1BRkNUZUGyeA5QBiJaBdBLjqGsp/eh6Hm8hrq9+tCHMxhcdR0AeQUmAUKVKGgrP3JdqFX47UJmiLgzpXE2IjxC4nNk9ibydv7KCoC1M0dFWYeylq1GHmpBcw9wA0/yQ077E1fMDqUqDqNVb8nJj3pPXCKLOxvz0rHAx9MLc75nRmhq7g4CwUs8IwqwvoQ9DYCU2BaOiM+s6Xs5FBTm9RMNP7M2MAMwZjVgic78Vyx4Hlc8AyXlManR7zy9wAN5E3kgBcMfw9nIDI44yA4FiUC/lqSAwQkdps3+yrevihknY+zYQwQgS5TJDJBSIXiFwkpIGQ4o6dbAvnYlmGSI2i7TfWfNxu+c1mPiw2fU4b3hNrltOKF40/jTq2v2/emUHWCxrMi8XcMDD6oqEjZoWAIRiMncAQyH1GYAgFQ8jliAxCQzDqOzFTgD07jOk74/lgmtHFkvc0s+xGrELHJLTWqb7iJvI6yEEmUJ5l5igTyXOyHaUmBEe8uLy8UZdS2Kt3JSFWQuwKYpN5CrK2doXc5kGaCSkJ6GRenYR19YgMwApgZ7SBCUVMyADrEbQdObg/ffprj89Z/mSqbtS+7eqsX/rVX+hDc3tjbjReCGfZQcwYBIZgZgx1uCqv8A+MwcwUxEzBYAxFfSDoA6yZ3awFY8B+ENEKKAAK6CjA8rfkJvIa6ypNFnNk5iIyBMoXNQZHViWjLp4i+4lfKx97vNKjTTMhotxTlLWxyTxFuYIpiJmQgk5hlrX/xqZGPkUCGCJSBAsyCyJm5pTd+tAbAx6Z/eDUGWOmTRg/87EDP87+bt+DP38+pOS3W8zZfcXsrtTYkZo6MWOIwxxe7h8zBYMpCA1hqO+C+kA0dARjxyZ9N2vxNLSfAjQD2hEFQPFv5vC6ibzGcmmpL3apXGby8WXaGVLq8hGflsMQRKneT1lR/YIFeR0DGx35bHJG5ExOmFxmJqS0T4S4awdSMzhmOjABHQP5RjveN2kz6f2a95A3Q25bFHHn/OWbPkh/L3VSwkMLFt37xa4HC08/bDf1p1lBkBUA+kBnLCcEHLFHxz80hKAxCI3Bjr6mPhgN/tTY0aKPpOWLGS0GtAHa/r6ZdBN5jXV1Ip2TFBw+5RYzG/h0LGCUMYaIgrX5vX8X9ghv4lASAoQwGWEyUkNI5bDh7PivCAyRCcjsjgU5KSK+oftOHrvIS6XzHpzmGfnW2Dkfrd91rtfwF/s/+GrC/PnffrvGXLaYlo+zG1Q0s7dg6CSYOkJ2IOhDwRDCTEEsO4wZg+lVCNIAACAASURBVJjR4XgHQzBk+zuiPoYgqg+wGYZB/XbEGopWhgJIK846Vg//c3ITeSPKMUOQIQK1oyiCY3I1ok3cu7es/+AaQighTCYDmZzKCZORMiKvmvgcFuUD2AVgIkNkvPoofvZDgd/QxV5Dk3yH6NoOWDFi0ub3Dtb2HLVGHrEw6sFVazfvyr7wA9r2s9pUVjzVljfcaupN9cGoD0F9MDMFU2MIGIPA1AkMwZjVGfUhaPQHUyc0BvHUYCGziz13Agq/MbQxpMA9lIDIRHBkGf8JuYm8EeUc+jBEO0OBImOOaQwUEYRD3xX061dFiF0uZzIFyBRMLm8ipNTP35aehk31jsRFEAApIGYUWGPuT/a4ZYWPJt170Iroh1N3H68cOXGTInZ119vTF6YcPHbKBLSZWQ3U8i2r2yCWzKDGUdQUBRe6oT4Is3h83B/1/qgPQn0oGMKYMRidUXWmD27Wx4i16xFqHbN/HZfhKO37p+Qm8gYW8NGOCEj50g1AHa2g/ceDJUOGVBIZk3uATM6ITJSRekJKoyPp11+hyJtNgQEFxFoLPDn9A0X/Jd5x6cpbksNGrtr1a8mUhbtJzMKOmlWvrNq/76csgSIiA7SAaGLN32LdRv1v9xhOd2UXeqA+FPSBqA/ArGDUhzJTMDMF8xRgMIaCMQgNHW0Gf3PB42g/hpQ5MnnBsTzEnx3nuIm8QSVNg3UEe4BS5qjzw/ul4k8HS6L71fOupEJGZTJG5LWEVDz9BBbm8SW5JBgW6L5r12+xtyqt/a1p7VXLtn6bv/KD47LY+V63LJ6y4IuPD2Q22HjcHQFEho0IpWs/mzh7Q8dff+ndeKEnGIMhK4wZu9DsIDE7GA2dUR+K+i5gDANTIBrbM0PHZmMErd2AWAd87RMUHJ1lN5E3l1oUWpHKhAOCiM44DkNEYCDyxeSoc5FC26fbC8I6NxEieBCbh4yRNhZCCtr7CpveRsEC4FwfGfHDvfoOQ5b5DkltPyTdc/CidbvP7Pwhz3vwCkXMW0++8tl7e7PL63khAZE7pKwIT+viAyb7Ppvade+hiFpjBJi6CNnB4oVAMARjZlcwBoEhGPUhoA+gpgDQBwr6HtbiFxDOI4p8PpjjN/Eng95uIq+bHKVXGGO/7/0DAKMiggjARES7NAx3FgxwFBYQEKndvD69pEN7gRCrnIghIc29+pYRUjVyBMs4C7zwGTJE/FVf0+OuJK9Ba/yGrpMPXLzw39/9YmzsfFsqiZr3wLRtb3+amVfayI0kn1NWLdhHLp5CxnT1mRz20Nyww7/e1ZzXX8wOZIYAzArGrCAwBlJDIBq6UWMPwcAD5d1t+U8z2/e8LiVzzDF3RxFvEnEWXa1jfn7+zp07f/75Z8fnzIrMjo75XeisaMI/QwoAFCkiNjfWTZ9eQ+R2QprDOsErL9RFD8hup7QnJ6PVBoCUl/Orp3Fj1nkOXuWjWifrv/SlNV/m1eLgR9aTvm+MnPxh6kens3LKEDk8IiIW1FcMfOURMimKPNs38sUh6ftf/uTzgQ15sWDsjFmhYAwAfTAYggVTJCu5Q9BHscyuTB8s5N0l1O/ihV8Y2h3hUHerfYPr0npogiCkpaVFREQoFIqoqKjMzExEZECR/0PKfSgcTe4YsgEVgfJSPXDBVDRiVD0h9TJSN/Zxe9LqrPYdK0eMxIwsRApgA2Q2xIlzPpT3X+Kt0in6L58y/9NKOz4Uv5n0nnvrmP+sev/sb1mlyBtYCoh4ovRceOIw8lxfMjH8tlUTk3/aPGhycOpH4bU5g6ipG9MHoz4UjCFWfV+onWzLf5JmdmeGDkKuila/i2INAGXcQP95uYn8b0vCsaCgYNOmTcuWLXvwwQeJi5544gmr1Yq8v+hooZ1VHhH5egsCA6AUmMCfuv3rfcWhPZoIqW7vS9/f0pCYkOXl1bz+XRQsiHbecC/Z+J0icoGvOs2z36qnZ31US1E7fwfpPTf6sfeWbTl15Ewecu8SA0Tcdf5gx0nRJL4nGRc+4T8L1h37sN1T3Qe91Pv4+THW7CjMCqKGQGYIE7O600qtULNCyOrNsjraTINZ1RIQswCvmqF2VbmJ/G9LIjIvL2/06NESiDKZTHqdnJzs2Bh58XqXYDEgQxTAGYIEhoAoiFVz51bIZfWElDw9Hg8cPN8nvOyh+7G0FJ22avsBvVfsAr+habLY5Y++tLWe4cK0A6TvWxEPbVr07xM/nDCho2uAiLj24H/ajutDpobLx/Ze+sMHqw79W/Z4+N0rxp8r/bi5eIqQ2QUMwWgIYvoAe3k8WD8WTEMxM1AwRrKqOSBkOEP0f6VuvpvI6yAOJWPs6NGjQ4YMcYWSc9mxY8cvvviCb+wsMHlxd+aI6IAzKR0QEfIuFMepKgkp8g9mn++pX7pI3zVU2PMlAvDyF8czSwNVy5WDk+UDVzwwY3MDw3e3nVRELex938a33j1x8Kge+Q8AkSK88tFS2ZheZEq4f/zgvXknXt25QvZY5xkfLylqygfzLptxABiD0BDAsgLsJTNQPCjm3A/nQ6ihFyufBbZzPFr/F4Y16CbyukjqStrt9r179/bq1cvVTPL/e/To8euvv0obu3Y9nVXRAJFRFCg4aq81vr+luJ1XAyH107T424kztwwufel5bGjkI/mcsqaoB9e27b9aMWjVvdM211H89OCFdgMW97h7w/y3j33zYyY6agxhjWh+MGkKGdeTjO9xy9zRWbbSx1Kmth8fsfanjxtEEcFkL3hc0IehIQTOh9gLX0T8TSgYL2Z0ofpwVjoTLCedRP6FhF03kddPHLKGhoatW7d27NhRglIul3MoBwwYkJ2dLW0sQensUCIioyiKYBVBYIhYVVPz6OgqQsoierFfj+UuXGJSD8FzZ/heVWa4Y8r7bfqtJANW3h2/uU7A/cdL2quWdRmVPm/DL1/9cB4dPQLMqCqIev0e8mxP8nR37Xtv5lrLBr52T9+ZIw7mnbRSRCy3V86zZfUFfRDNDBaKZyEa7MUzhIzuor4HK9Gi5VfeVbiYO/Jn5Cby+sjV8jU0NKSlpbVv376FmSSEDB8+vCWUPKnXMTuH99VEHr9GROvuHUWBfmUKmX11Mjt+Wj9wgHnrZm5SBcAJb3zmEbOEDFhxd/ymegGPnK8MHbkybKRu/tu/fn04yxlJx91nvveLH0Am9/AeH/3Jua+OFp3qNCHmX+laU0MxA0RsEOu22LKiqLG9oA8Uy99EzLeXviSc70kNPaFMi7ajiCJDSrnNdRN5E0kyezU1NcuXL/f29nbtTUpQmkwmvhlzFNMXEanL5BbnYiKIWF9T/eQjpYRU3XsfXsjJeW6y8aUX0G7mFmv2mq/axL4lG7DinvjNNVY8m9fY857VXUamLnj72P6f9IgOIpfuWS8f14s8263/rPv0luL1P/7H+8neqw+8Uys0ISJiM23YaddHi8YOlqyerDYZsdBeMkM43000RLKKF8BJJPB1mN1E3kRytZTV1dVLlizx8vIihMjlcldLqVarz507x3dhjCGICOLvrQ8woHYARDRv33nByyvfv6P124O1O3eefvJRLHYU10ve8qPXgPmyASvuT3ivwY7Z5ZbIh5K73Z68/L0zB48a+TbNYH40JZ4804OM75m4eW490jHrX+g5Ne7rrJ+dMZg6sfZDe9YA0dCpUa+i1t2IF4SisfbMMLtxsFA5l9lPIDJwE3kzCqTEVkREbGhoWLlypb+/v2vzzens27fvN99849zPUZCKL7zJs3tFdNRzYdWNZffcnUNI7Zx5WFp84V+Pm/cf4Lt9uO9MgGYxiV36UOKWJgELq+0DHtP1vTc15ePMwyccfYMzZfpuM1RkQi//SQO/yDqUZ63qlTjsydWJefXliEgRECuFihThfKxd37Eh5wlgGWg/I+TeLWQG2bPvtNWkUKpHRADJo//n5CbyeurSRUPMZvOGDRtCQkK4dZTL5dJAJygo6J133nHuiDwPiAFlKFLGKCI4Vyexpevy5fLyuBFYXlIy/638lHUcjAO/Xuj3xAb5gJWPTN/aZMeKRhj6r3X9H1m7fqfpl7N5/MibD32sGNeTjO8+fN5T1WLzrlMHO4yNSt6/yQ6Ul6xEKLAXxYuZXYXzXYSy+Yjl0PyNYBpEMwNo7uNi7XsABQhO59SfR9JN5HVTi5Qf6TVj7LPPPhs4cOClLiGFQqHVagsLCx2bUmQgAgrgqFBOHdNyzp3Nj44q6tiRHfqu6vufjr/0CtRWI+Kx8yUPPb/dc9CSx5/fahOx2oxxY9ern96wZU/eaX0xIppRHJs+g4zrQsZ0Xf3VvxExIX12/1l3/1JyFh1LjNnQetiWHSdmBtgMI9HyOWKJvVpnywoX9UFiyXNiwz7EegBwLkriJvKmVQu/4+nTp5955hneZLcY7vTv33/np5+KguDYy5mxcdGXbrXWzpyeS0jd0uWsuu7U6y/bT/yEiBnG6tdXfxf+QMq/XtokUqy34ojxqXdNeWffzxVF5Y2IeLI0o/OLw8kzXfq8cHtOQ6mprih22u3P/+etWmZG5FVhKsXK5eL5nvbzPS3lcxFzkZ0yF060nQ+z58YK1XOp5QygAGiX1vB0E3mzClzE36mtrV21alWPHj1coVQqlYQQT0/P1157rbS01HVf5LltgIgobP/I5O1V8chj2NBU9O76hl3bEdGQV7Nxx/lHZ30+ftYmAGyw4qjxaU+8+P5Pp+ubzIAI6d9skU/sR56OnLs9HRHX7t8YMVXztelHEfnxEWxHLdl3Ws8HWowjme0HRBHMu6ymAbasQLFwjFizBWguoB3QLi2+9GeHNm4ib0S5cnny5Mlx48a1a9eOc+nr66vRaKKiojw8PO699979+/fb7XZpFwaM8gJXecacQQOKw3vjWb35p58Lt25GhPzS2h9OVMx/+7fpC95HxHoL3jtpQ/yCncfOVVOGFfaaietfJk917/XKnWeqL1Sx+rvnPzlO90IDa3auoZNvL3nNdj7InBUu1GxArEEstpfMs5/vYjHEsKqFrOE7hFpEJs3adtvIm16uZlLK5G1sbNyyZYtareZQtm/f/rHHHps6dWqPHj2CgoLmzZsnGUvGeKFyRCbmJ2oNbX3Yji/teQUX/rMVGuorK+tNBQ0bd+vnrNqGiLUWfCR+0+ykb46fLUXEXwvO3rfiWc+nurz52VJE/OjUvr4JIz7P+B4RUQRkNawq2ZrVpzkzxFoyA1kegA3Muy1GjfV8qK1ojFi/ntnOIlCHwweQ59G5ibxZ1cITJP0pvZObmztv3rywsDDO5e23367T6WbMmNG9e/dRo0Z99913vz8SNu/YbujRt2rRKqyrK9y3x55f0FTXVFHdvOt7U9K7exGxqhmenvnBknd/OHauwELFfacPTdzwkurV+7Nr8uwgPr18xsS0V6odXnEzM++0GYdZzgeaC58G8RhiA4o5tPgVqz7QmtOP1i+xNe5CLHE2747kXymY9MflJvIm05kzZxISEnjI0d/ff8mSJQcOHHj11VeHDBkyY8aM33476dgOkGXnVL8578Lrc7C2suq3E5ZMg6XZUt9sO3gs94NdPyFiWZ0t/o1t73z6W2ZuZXFN1YnSzKmpL2068B9E3HHiq4dmjzNUFyAiQ7No+6Y5597mjG7NOU+B/RCgGaCM1b9rNWgsWX3FqucsdRuYNRPRAkBdwu7u3J//XbkaS0rp999//9xzz/Go47Bhw7744ovMzMy0tLQJEyesWrM8NzcXEdFiE/QZtds+FAovWMqKm7MMNsFuoezk+aKDRzMQsaC8fkHy3s++NxryK2rs5oM5x17b+FatparaVv/0suf+8+NuREQ0M9u3ttz7LOdCLbn/YtYfEeyIdWg7bMl9uCGzm73oaaF2vbVpH7JaZI6imC5Vhd1x7f9RSctwu3L5ww8/jB8/vm3btoSQcePGnTp1qqq6es++PZs2bfrlyC919XWItMmor8/JRqvZXFxsFwUbY0UVDTklVYiYk1f5749+PnissKrebEb72i83HdT/gogb9384e+O8BmhGtFPzN00599kyetpzn0XhR0QbMAHFs2LJSw3nezbm3csak+3VW4CaEKxSKohzEiV1RxH/Z+UYSjuhdJ2+ePjw4bFjx7Zp08bT03PmjJm/HTvZ1NRUUFSQU5Rvs5vFRoultALtNrBZGTAKzEaZlTJALCqqOXw050RGKSKey8/Ye+JbQMwoyZmRMttUkY1YSxs/NutHN2YME8uXIMsANItgY5BPq1Zazg80G0dA0yJz+dvUfAyZhfFiB44fDK8E7Sbyf1e/y4+8ZNAjiuKRI0fGjx8/ePDg5FVJB/cfKC4tZgiMURRBNFtBFBAca2gzcNQeFey0tKLxQn4pA8guym2mtiabOeXjt7/LOIpIwfpFfc7TTVnPQP12xEKGogA2CrnQsMFyXmPOGgWNyyxV62y1X6BYhTyqCVIBa+foxk3kP1xGo7GsrKyutq6iooJSipeEgsDlHyLW1tXV1NYBImNoZ/TAsUPf//YDop3aTjYWLjOXLgHhF0QbQ4EyM7A81vROY9btFv0obFphrnnXXLMbWT4yaytegpvIm14tmGvxvuuf+HsiAdFiswqiyDcqb6w5X2gAqLU2n2uu/ESo/wahHJAvBE8R8ljDukb93Y0XHgHrO/aGzZbKbYzlCK2KI7qJ/N+QBCUfAFFKLx0JXQlZvhljzM4EAS1WocDedAaEQoZmCnakItAGZDnW+k21mQ9a86aC/Qtrwx5z5T5kpRRt7GIpl9aRm8ibWy2sYIvg+GUpxMuZT17qhSEwZkFoomgV0cbAirQe7WetFStrDZPtVeuRHbM2/GCpPQxQ6az5Qlt1OZt/GJFXeh6XPrlLd/x/t/lr5+N6WKvVWlhYKAjCHzwfaTNBEK5yqpTSwsJCi8Vy6UfFxcV1dXV8L0fhKJEXKRAFqGdYzCyHmgtXNBYsZOYvEatEW4XVdg6hFFFwzolsnSUaJP2DiGxhPxCxqqqqubkZL2dLLt1XagcRsbGxsbq6+koduD91SojY1NR09OjR1atX33nnnePGjWtqavojF8IdQPX19cnJyffcc8/TTz+9d+9edCHSarWePXv27bffHj169N13352Xl8d3p5Tm5OR88sknkyZNio2N5eFHRxobz7JldqD1jBmsjXvri9+1VX+C9CxiA1Jkop1hEy/t7JjigwL986HCq+gfRCS6PK3c3Nzp06cPGzbs2LFjf3BH/oJSunHjxri4uMWLF+MfQPn/1VdffTVs2DCeY0YIueeeeywWyx88JVEUX3nlFWmOmK+v79dff80/PXXq1AMPPCBNuu3Tp09+fj4iVlRUTJ06tXPnztJe3357gF8XMAHACtCM9jq05Nrrf7TUfkltJxFtyEQEgQJjDIEiL/gLiIAiQ7u9VZfY/gcR6WrSPv/8c55l+Msvv+Afs5F8G4vFwqtQvPzyy61yVvPnzycueuCBB7jZ/iMnYzAYunTp4prPO378eO70+fjjj10PGxMTU1BQgIiZmVkdOnSQ3m/Tps3Bg9xGAgOrCLWiWIf2erSVMHsxYpOjGCQDCoyhCMinKzjqEFHkMcPW1D+LSOn/PXv2yOVyPz8/Xjfi/91RQtZqtQ4bNowQMnv27FY5q6VLl7oidf/995vN5v/3fDh2Z86cCQgI4NNx+O6PPfYYT5fctm2bh4eHRF50dHRRUSEi6vWG0NDOhBCZTEEIadOm3XffHULOF2NABRFEAQWGAqKAKDJwJPCISJlj/jUvlerwt//V8j5X1D+ISC7O1t69e/84ka6y2Wy33XZbqxMp6f777/9/W22pE9nQ0NCirtratWv5Ntu2bVMoFK5EchtpMBjCwi422Z6eDhuJeDE1gjmKnTv86MzVqX7R0X7xj1bEEf+BRHLdOEQuWbLkzxKJzlICiHju3Ll77rlHqVT6+/vPnj1bGhVt3779ykSGuRDpefDgwVa5kNbSP4tIqf29qYls4cOy2+0ZGRk5OTmu27iJvAnk2h28OpFXGej8TSIvPfJfs5FXcYDzN/8+kZf12v59h9f/q38Qka66CpFXv+M3go1EZ1fyskTyF9fURt5wRF72B9riBl3999TizUs3k5zAf9Avc6Vf8KVH4KNUTqSvry/3/rge5+pfZ7VaOZGvvfbalc7H9c+6urrCwsKCgoLi4uKqqio+EHbVlYi8+vlcusJDC/1xIl0m6Pzu5EVRrKysLCgoyM/PLy0trauru6YgSvrTREqnJQjCyZMn9+3bd+rUKdcolrSZdEMrKiq+/fbbr7/+OisrC6/a1uTn5+/bt+/o0aPMKb5BTU3N119/nZqa+sYbb8yZM2fZsmU7duyQek7S2FP6Ur1ev2fPHqPRUV2poKBg69atr7zyysSJEw8fPoyI+/btUygUEpEtHn9mZuY777wzc+bMZ5555plnnpkzZ86OHTvq6+sR0W63Dx8+/LI20vUItbW1W7dunTJlyu23396vX7+YmJiBAwcOGzbs0Ucfffnll7du3drY2Mi3vJRI7v2RLr+wsPCtt96aPXv2nDlzXn/99VmzZi1YsKCiogIRGxsbdTrdrFmzXn/99dmzZ7/xxhsnTpzgh/0LNlI6eYPBkJKS8uSTT6rV6tjY2JiYmMGDB99+++1jx46dO3fuwYMHr/5j+Jv6c0S6PjnG2EsvvUQIiYqKkmocXroxIi5atIj7xkaMGMGfxGXtKwA8++yzhJDx48dLG9TX16elpUklR1wVFhb20ksvGQwG1yPwvWbMmCFB88477/Tu3Vvaa+vWrehiI6U6tvwuV1VVzZ49OzQ09NKvGzp06Ndff80YGzlyJCHk9ddfb3G90nPat2+fay3ny545j6DglYnk19LQ0PDUU0+12H3+/PmiKCJiWVlZVFSU60f//ve/+WH/LJHgDDyuWbOme/fuVzn5J554gjqXXr4W+tM2UkpeQsRdu3bxMiCffPLJpVtK93TEiBHS9fMf8WXbo7y8PB6B2LJlC3+nqKjokUce4fv26dMnMTExOTlZp9O9/vrr3E1NCImMjLy0JxQfH08ImTVrlk6n45uFh4fff//948eP5yfQwkPOT6a8vPyxxx7j2w8cOPCtt9765JNPdu3alZqaet999xFClErlu+++e++995Ir9yN3797Ni5tdRTExMdzI4ZWJ5HrzzTdb7Dt9+nSp6S8vLx8wYIDrp++//z7/6C/YSEEQ3njjjaufOSFEq9X+/5T8Df2VVlviqbKyMjY2lhAybdq0y26JiD///LNSqezevXtERAQhZOXKlXgFIj/88ENCSPfu3XlrW1tb+/DDDxNC5HL5q6++KhkVrvr6+i1btvAaYj179jx58iS6mN7ExERCyC233NKxY8e2bdsuWbLkwoULVquVJw7iFUY23LISQqZMmXKx2hMiIlosltWrVysUivbt23MLKtlI12spLy/nRsu1TE9QUJBKpRo2bFhMTExwcDAhZOjQodLw5SpEbt++nc/qkg41evTompoa6UorKioGDRok7SuTyXgLgH+JyH379vHKGVKJQEJIeHj48OHDNRpN3759+ZTc1hrSXUl/d6z9/PPPE0IiIyOrqqrQhQnpOS1YsIAQMn/+fP7i7rvv5ou1SOKbUUonTpxICJk4cSJvFPj2CoVi+fLll27PdeDAAc7HqFGjeD+Pa9q0afyGtmnTRqpw56q9e/cqFAo/Pz9pZPPjjz+2adOGEPLwww+7WinXr1u4cKH0LKUH47rB1q1bJTj4i8mTJ2dlZQmCwBhramoyGo3vv//+5s2bpZ53CyIfeOAB/u1Hjhzh6EgRwkGDBhUVFbleRUVFhWt/Ri6X/x0bybtM0vl36NAhNTW1tLQUAARBqKmpOXHiRGpq6v79+6/pEOfvEvnFF1/wnxTPOmkx4LVarWq1WiaTHTt27ODBgwqFwt/f//Tp05ceJz8/ny9ZwO+pwWDo2rUr58PVG+JKPH+xZs0afhM/+OADaTNuIwkhTzzxhOCsIea6o2QjJSJnzpxJCGnXrt3333+Pl/R0+Z9VVVW33HJLCyLR5ef3+uuvuxLZpUuXkpKSy943qSsmEcl3ue+++xCxoqIiLi7O1Vx179796NGjfBepw9qKRFqtVpVK5XomTz755GXP/NKb07r6u0RWVFTw5vjVV1/l74CLb+jXX3/19PTs379/U1NTZWVldHQ0cYm9umrbtm0ymSwsLIzfuOTkZM6HBDpeztHDT4D3HEaPHs37++i0kW3btt22bZt0Vq73UbKRvNWuqanhqI0aNUpyvkgbu14RPzFyhcaLD/UkhYSEuP78wMWfJVHVwkY++uijDQ0NkydPliAjhPj5+e3atUs6QusSyb0/ZrNZ6gBIvw3X1sz1Bt7QRKKz+zVkyBApG1k640WLFhFCZs2axf/kpuvJJ5+81C03depUQsizzz6LiJRSvhjWoEGDXAee0sFbjKw5ByEhIZI/iBPZvXt37gQAAEqp6y4tiDx58iRPonnzzTddv6jFlyLiiRMneKnwFkTyjZOSkiQ4+HMdOHDgli1bjEajhFGL30YLIh9++OF58+a5kqFQKHQ6nbRvqxPJbSSllI/epAKqCoXi8ccf37dvX3l5uetl/hEn8d9RKxC5c+dOuVzu4+PDXX3SHW9ubr7tttvkcrm0fNXOnTtlMlnXrl0lUPiWNTU1vEriRx99hIhVVVXcmk6YMIHveCkf0mt09t7kcvn+/fv5+5zIoUOHSpkHV7KRvNWWOvXvvffeZa9R2r2srKxPnz7k9/1I6cjHjh3jvLZYb6F3795jxox55513WnQE8fettkwmCwgI4Nm7fPe2bdvOmjWL237XXyPft3X7katXr5bORBrZtGvX7tZbb502bdrnn38uJW5eUyj/FpH8tAoKCiIjIwkhS5YscX3/yJEj3t7eUVFR0o+soqKC9w6lPh/fcvfu3YSQbt26ODeu7wAAFRFJREFU8btmMpm4xZo/f/4fOY1vv/2W+zul58GN8QMPPHDZ7iC69CN5DvnHH38sl8s9PDx443gVWSwW3sO71B+JiIyxuXPnSs+7BZeEkPDw8BUrVkjucfw9kRJDEhNBQUEtPKauNFRWVrYikWVlZdyx1QJKLg8Pj7i4uB07dvyRJ/J31Ao2EgC4/+/uu+92HaUuX76cXOIY4gPqSZMmub6ZkJBACJk8eTK/1xkZGX5+fsTpKvp/deTIEW6Z1q9fz9/hRD722GNXIZLbSE7kBx98wO3Bnj17rnKZiCiK4l133dWCSNd+rc1mW716dXh4OLmyJkyYIBlvVyLlcrm/v7/rqjYymWz06NENDQ3o7Hq6muTWJRIRCwsLn3vuOe7lcT2s9NrLy0u6yddIf9dG8ruzbds2Qoi/v/+pU6f4R83NzXfccQch5NNPP3Xd5aOPPiKE9OrVSzKcZWVlMTExhJAPP/yQv2MwGLiTWTK6V9ehQ4e440aKWHAiR48efaVdOJFSFPGTTz7hJmr37t1XuVi8Qg65RKTUw8vMzExOTn7wwQddwz+uhic9PZ1v2aIf+eCDD/Iuh1wul5CaM2dOi+/ir1uRSOmwvMDVm2++qdFofH19pTOX7H1QUNDx48f/yHP5a2odIsvKynr27ElcrNSJEyfatWvXs2dPHpyQ2poLFy7wIJXUPu7evVuhUPTq1UvygZeUlHAbc1nH+6Xavn07v3Gff/45f0er1RJCHn744UtPmL9o4SH/5ptvuJXdtGnTla6Uv5D6kZfNtIDf14gCAIPBsHHjRp6cwYc7HMqRI0dyM9mCyMcff7ykpIQHKqXhkaenp/RzdbX6rU6k68Gbm5tPnjy5dOlSqRC6dMB58+b9kefy19Q6RCLilClTCCGPPvoo/5N3kydPntxiF0rpmDFjCCHPP/88f+eFF14ghDz77LPSs7TZbKNGjSKE3Hbbba7Fa6Qvxd8/GO649vPzy8jI4O9wIiUb2WJfvKTVzsjI4NEUaazd4rukEe7Jkyd9fHyIs9V2PQ1wqQ/RordQUVFx5513ukLWq1ev3NxcvJyHHBF//PFHPj9L2r579+48/tmiH+kaRWwtIluc/KFDh3jvX9JTTz117ULbrZYfySe/derUifuEOVLbt2/nn7pe5LvvvksIGTRoUF1dXUNDA/cmtoiMz5kzhxDSvn173g1wvVkt6odYrdbbb7+dEBIXFyf50v8Ika42sqmpiWf03H333a7JYNILiUgpUH6p9+fSPqvrm6tWrXJ9qFKw9NIoIvcCLlu2TOKMvxgxYkR1dbXrd7WwkTKZ7I8TKVnfS7MCwEX8nfvvv5+4DNQeeuihS7O9Wkt/10ZKhi0/P583tTt27DCZTF5eXj169OBmwPXRIqJerw8JCfHw8Dhy5MihQ4fkcnnnzp2lzANwRsP54ObFF1+U3neV9L07duzgnUjXYRDvR0qt9lVspBSzWbx4MSGkXbt2P/zwA17OEiNiTU3Nrbfe2oJI121qa2uPHz9+acqtzWaTcji4YmNjeU/6SlFEi8XCnbKuA/bExERXFFp4f65CpDQ7tgWRbdq0kYjMycmRGhlXnT59mndUpC5HQkJCi2faimo1GymKIg+Mzpw5MzU1lRAyduxYKYgCLoGK/2vv6oOiqt7/XWIBSWisSSwUUDYZG6WZhmYEspchGEZwYRMRMKxApBApATWGygZlJonXQCwJIQgIUHR4lxdpFJFIFxZYSoYMEkERQV6HAXbP74/n5zPHe5eVZNHt2/38wSz3nnPuufd+7jnP85znec709DR49MTExEC0Mk7ueIdTU1M7duxgGGbZsmWo/yopQzcU+/vvv8Hvy8rKivaImz8j0dOio6MDTE7u7u5IKdYTp+MGVVrIm5qaLCwsxGJxYmLi+fPn29raWltby8vLfX19WdsU79y5E57GXIwklCyBtfT09FJTU/Fyt2/ftra2phk5l6fFXIwUCoXV1dVQJSUlxdzcPCAgIDs7+9KlS+3t7VKpNCMjAz3rcLROT09X+Xw0goUyku5TVlaWQCCwsLB4+eWXBQIBWptZwxshJDU1lWEYa2trkUiko6MDa30sOUYul69du5ZhmJUrVxYVFXEFF5lMBrKBgYFBbm4uoQg3H0ZyfX/AXMUwTFBQEL1QQQiZmppKSkrS1dVdsWIFSPoqVxHr6uqQBIaGhitWrDAxMREKhfhGgQfLli3D66phJCEkLS0NqsMGiQzDmJiYwChOCOnv72dpNlxGwhW5jATQs/ahQ4fwuLGxsampKXyizIPj9Ntvvz0wMPAQWiwAmoyz6erqQr3M1NSUXphhcUIul6MToZWVFWjZXOLW1taCJKCnp7djx46cnJyGhoZff/21uLj4wIEDIG7r6+vHxsbSjZP7Bk4WI+mWS0pKYP8smpGTk5PokGZjYxMdHV1UVFRaWnrs2DHwizM2Nv7pp59gtQ11bforKiwsZB6G5cuXI2/IfWkB4eTkhD7khJp5aFhbWwO9bt26RY+RDLVGAPYsPL5u3TpkJG4DyjCMrq4uMhIdplig27GxsVE5s2sQmmSkUqmEqZZhGA8PD1akAZYhhExPT2/evBlK7t69GxVquin4IZVKPTw8cL4wNDREIxk8IFxFoK8Cmo2LiwtKCyy5sKSkBFrDFRHow/j4eExMDEu1BLzyyislJSWzs7OgA9HWH7z0mTNnWOZlGoaGhu7u7rjWCnVZY6SzszMu5UOZP//8E5Q/Gj4+PmNjY3fv3t2wYQN9HJ2dwUKMsLKyAkaCEI/HdXV1q6r+f6/j8PBwHM65MDU1DQ0N7erqItq8ishFd3d3RUVFeXk5OD2w6Eijs7OzvLz83Llz8KRosKrMzMzU19d/+eWXYrHYzs7O1tbW0dExODi4sLAQfDvIg+MrIUQul5eVlaHfDUseUCqVEPpTV1dHe4fgRbu7u9PT0wMDAyUSiYeHx759+3Jzc1HPbWpqKisr6+zsVHIwOTkpl8tPnToVHR398ccfb9u2zdXV1cPDIygoKCUl5cqVKyhYo7mgq6ursrKyuroaQpGuXr1Ky8rQpWvXrlVUVFTfR2VlZVVV1cjIyPT09OXLl6H6uXPnqqurb968CVX6+vpqamqqqqqqqqoqKysbGhpAOB4fH79w4QK0AMD7GhoaamxszMzMjIyM/PDDDyUSiaurq5eX1/79+7Ozs9GL5V/gaYFgBQQpKScd9ffAOku/D1p8VCqVY2Njo6OjXNchFjPwOOvtsgLKuF1VH9PEehnQuMpTdBWVXVVThfv9qOzMXL1Vwxg1b+Efdf5fw0juo2T9oMHSmlU2paSsj+ovx2UkVqc/DJp2rDZpMye3V0rO16VQKJCRrG489BFx+8n9l6gSNujOsJ4Mq2XuvXCfhnIer4nbc25/NIvHkUFA5a3O9e5ZZQh1/6zC86nL/U3j5s2bUVFRYWFhEKZDVH1LczUyn/bn6iSXi2qKzXV1lbW4bdJPT2Wz83kRjxMLZaRUKk1LS8vIyDh58iT+zcjI+Pnnn3/55RfWBtBchi3w6guEVCoFOzxtYHucHVDJmHlWfIRT6gs/8dcBWCgjIT5LJQwMDEQi0d69e9FeoFXfIiGkpaUFGEmbTp9sl3gslJFoVl29evX69evXrVv30ksvrV69+rnnnkNqmpubl5eXQ3mVMtyTQk9PT1BQkLe398WLF+GIlnTsv4yFMhL8bpYuXVpaWtrX19fT09PT09PV1SWVSgsLC728vMC+KhKJVBrMnyyUSqXi/u4vT7ZjWvJAtAGaYaSRkZFMJpurANi3WS6uhFKHWVVYwg0dM0XmEN654jlXd6YlNi4DWPo4LfWyWqDbWdQMOP9NaIyRmAMJAW9ucHAQAk/t7OyGhobwlHqzGYsErOUfNSOKSgpyC3AbVG/9oe/ooZfgsRAsIiNx/IAoHJFIBFmjWC9S5XvlHmSNT3OBHufUFOMWUFBQX5ceR9V3hscjYLEYSc9oYWFhDMO8+OKLOLMrlcrm5ubi4mI4wiUfHBkZGampqSkrK+vv7ycUxYeHh0tLS48cORIYGOjn5xcWFpacnFxRUQFraNhaT09PXl5eZGSkv7//rl27Pvvss7S0tAsXLty9exfKjI6O1tXVVVZW9vb24tUV95PONzY2/vDDDxEREVD94MGDmZmZ8FGROT4kHgvHQhkJOQLUzNqEEMjQYGlp2dnZCUdmZ2c9PT319fVZQYmsuuAguGTJEgjIgoMNDQ2Ojo608x9AR0dny5YtmP2noKDg1Vdf5dqklixZgl7A7e3ta9asefrppyFOHPuWmZn51ltvQfQCC5aWlqmpqdxAVR6agmbskchIWtKCAtevX4dobldXV/SEnZ2dBd8fNcllCCFtbW2QHAyjI5qamsA/zdjY2NPTMyoqKiEh4YsvvvD29haJRPb29hBImp+fDz44q1at8vPzO3r0aHx8/MGDB93c3ExMTHbu3AmttbS0gJUK3MOgz2NjY7a2tmC08vDwiIiIiI+PP3r06AcffABeM/r6+t9//z2Up5e2eWgEmrFHGhkZXb16lXt2dHTU19cXBjBkFSFEoVCAy76Xl5eaxtvb2yHBA4TYKhQKiBozNzfnRofcuHHjt99+m52dHR4eBj/WTZs2QVZfGteuXZPJZEAjmUwGJMvOzib3GXnv3r3w8PC4uDh6KgdcuXIFohpEIhGc5emocWhs1pbL5fTx4eHhsrIyiBhiGCY4OJgOEJk/I8EbsrCwkBDS29trZmbGMMyhQ4ewHS4nLl68CN7aGCzLlflg2kVG0nnVZmZmWIEydPWzZ8+CMQs+MF6a1Dg0o9no6+v7+vpCluygoKDt27dbW1uD++eqVauio6NZAX7/lJEwRra2toLnObIBnVlop56ioiIw2re2thK1xhouI+kCtOsNNj44OAhCCMQs83TUODTDSFZ2G8ALL7zw+eefg9cxefDlYfazec7a4Cje3d0Nm56GhoZim0gX1MRra2uZB4OX5yKlyjGSZiGXcAqFwtHRkWGYXbt2EZ6RiwDNMFIoFNrb27u4uGzevPmdd96BYEoDAwNnZ2dws2BNr482a8/MzIAcaWRkFBsbC0oMgCbQnTt3IBWiubl5fn4+veSDZVTKkVhM/S1DnCvmbeOhWWiGkcbGxrSL4eDgYFRUFKjJGzduhLi+R2MkjJHASDiC0Xf29vbZ2dmQbZo8SLiKigqgmkAgkEgk5eXlGOBHG7e5mg3dyZGREZlMdvr06cTExKioqP379+/bt2/Pnj2QT4Zn5CJBM9YfY2NjzEGFwISzx48fZ536p2MkzNpopHz33XdRNrC1tU1NTcX8d0ipmpoaTGOsp6e3efPmU6dO0YkYiSpGwoA6NDSUkJDg4OCA4aFc8IxcJGhszQbyZaHiQgj566+/IOD69ddfp9PWk0cdI9H4NzExkZOTA5l0AJs2bcKYOpymb9++HR8fj2OqUCjctm0bqDsAlXJkU1MTbk3CMIylpaWLi8vu3bsjIiK++uqrI0eOsLKt8tAsNGOPXLp0KTKSnvsggbGOjg4rU+g8GSmXy2k5UvnggvXk5GReXh7oGQzDPPvss5h1nFZ0BgYGkpKSMMn22rVrMdlcS0sLi5Hd3d0YiiqRSM6cOQMLmDRghOYZuUjQmH8kdxWRENLS0gI5viQSCe24hbq2t7c3qwrN6ebmZkiih3IkV/8dHx+Pi4uDYubm5rTFhy7W29u7d+9esAm8+eabkJWBxUilUokZckNCQujcEgiFQgGrTTwjFwmLxUgk1nvvvQeC5qVLlwg1rQMjPT09WQ3SphyI86cZyS0MPxITEyEfVUREBN0Busz09DSkbRAIBCA4tra20owcHBzcuHEjwzCvvfYaDI3KB02ehJCJiQkowzNykbC4jCSElJaWAldCQkLos2DHcXBwmJqaYlXEvxjEQ4+RrGJAlFu3bkF2hy1btkC2O+WDQbFQ6/Lly7CQDdkf29raaM3mjz/+gGyrH330EV4F5QQUjsEmyjNykbAojKRn3pGREcjvaGFhgZu5EkIOHDjAMIyZmRma0LEuKry4nZGaMRIK37t3D9QRJyenuRJAEkLa29th68VPP/2UcBgpl8uBbXCWvhFsDdJkMgyD7ho8NAuNaTZqvNEgExrDMNHR0Xg2Pz9fV1dXIBB88803KluGFXMYX1nJzLlXqa+vf/755xmG8ff35xbAnpw8eRLWNiF5FWvW7u/vBwc2BwcHlULknTt3YMrmGbl40JiFnJstHalw48YNcCFbv349moH6+vpA/125cmVxcTFdcXJyMiEhQSgUvvHGG+BrA/bI69evFxQUcJXfjo4OyMIvEAhOnz4tl8uLi4vpHToAdXV1sD3Z8uXLwZ7PskcqFArIjSYUCmNiYlgxNJ2dnWKx2MDAAEZuHx+fBT46HiqhGQu5oaEhJPRmAQen8PBwGFpov6/8/HzYKcPIyMjf3//48eOZmZmHDx+GWX7NmjXnz5+HnZBhhbqsrIxhGCsrKz8/v7i4uIyMjBMnToSEhIBDEHM/zdrXX3/91FNP2djYBAcHf/vtt1lZWcnJye+//z5o/fQWWs3NzTCyYvq89vZ2WALV0dERi8WxsbFZWVnHjh0LDAyEXRcOHz4M0wJ3axIeGoFmxshnnnlGpfWH3CefVCoFlcLJyWlsbAzfZXp6usqtX+zs7BobG6empiDBK6z6VFVVzZULz8zMLDIyEjalSkpKmivr3IYNG06cOIF9k8lkwDO0/hBC6uvraQs5wsLCAnaiAEY6OztzE2LxWDgWysiOjo6cnJyzZ8/Cvs80aIVgenq6trY2Ly+vtLQU5lMk5e+//56UlOTn5ycWiyUSSXBwcFZWFtgLZ2ZmampqcnJyILplYmKioaHhu+++Cw0N9fHxcXNzc3d3DwgISE5OptNsDg8P19TUJCQk7NmzZ/v27WKxeOvWrcHBwT/++CNuUAJXHx4eLikpKSgowJSqcHZgYCA3N/eTTz7ZunWrm5tbQEBASkoKamCtra25ubl1dXWYeo+HBrGImai4ZuqHll+M9vmQ6n8XHkdutMcAXqT7n8G/m5E8Ef/3oBWMZPln8PgvQysYyYMHgmckD+0Cz0ge2gWekTy0CzwjeWgXeEby0C7wjOShXeAZyUO7wDOSh3aBZyQP7QLPSB7aBZ6RPLQLPCN5aBd4RvLQLvCM5KFd4BnJQ7vwfwiFiDqd6Ven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Ярпк-2\Desktop\фото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900" y="1333501"/>
            <a:ext cx="5760550" cy="4795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Мои документы\архив\ГПОАУ ЯО ЯрПК\лого М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4" y="801474"/>
            <a:ext cx="8162925" cy="567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«Миссия» центра дополнительного  образования 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«Мой выбор»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целостного образовательного пространства, обеспечивающего удовлетворение социального заказа обучающихся системы профессионального образования на дополнительные образовательные услуги и программы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склонностей, способностей и интересов обучающихся в выбранных видах деятельности и общения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развивающего досуга обучающихся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Деятельность центра дополнительного образования 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«Мой выбор»: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300" y="1497496"/>
            <a:ext cx="8867775" cy="467946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организационно-методическое, информационное и программное обеспечение деятельности образовательных организаций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осуществление инновационной деятельности по развитию дополнительного и профессионального образования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регионе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оказание методической и консультативной помощи субъектам  образовательного процесса по актуальным вопросам образования, воспитания и развития личности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организация, проведение и обеспечение участия обучающихся и педагогических работников профессиональных образовательных организаций Ярославской области в общественно значимых мероприятиях в сфере образования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ЦДО «Мой выбор»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банк дополнительных общеобразовательных программ (112 программ по пяти направленностям: художественной, технической, физкультурно-спортивной, туристско-краеведческой и социально-педагогической)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ОП осуществляется по 37 дополнительным общеобразовательным программам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базе 20-и профессиональных образовательных организаций разных типов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126 объединений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1855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Развитие кадрового потенциала региона</a:t>
            </a:r>
          </a:p>
        </p:txBody>
      </p:sp>
      <p:pic>
        <p:nvPicPr>
          <p:cNvPr id="34818" name="Picture 2" descr="D:\Загрузки\работники_-_кадр_в_бан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408" y="4821956"/>
            <a:ext cx="2345068" cy="14073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1949" y="1390651"/>
            <a:ext cx="8105775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технико-технологическое обновление и создание новых технологий и оборудования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развитие системы непрерывного образования (</a:t>
            </a:r>
            <a:r>
              <a:rPr lang="ru-RU" sz="2000" b="1" dirty="0" err="1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Life-long</a:t>
            </a:r>
            <a:r>
              <a:rPr lang="ru-RU" sz="20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ru-RU" sz="20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внедрение в учебные программы дополнительных образовательных программ в сфере инновационной деятельности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подготовка менеджеров предприятий в сфере внедрения и управления инновационной деятельностью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разработка образовательных программ для реализации инноваций в формирующихся основных кластерах региона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субсидирование  обучения в основных кластерах региона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65B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65B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Результативность деятельности по подготовке конкурентоспособного специалиста повышают:</a:t>
            </a:r>
          </a:p>
        </p:txBody>
      </p:sp>
      <p:pic>
        <p:nvPicPr>
          <p:cNvPr id="35842" name="Picture 2" descr="D:\Загрузки\че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75" y="4329420"/>
            <a:ext cx="1847850" cy="16094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399" y="1434582"/>
            <a:ext cx="871537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высокий профессионализм педагогов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качественное материально-техническое обеспечение образовательного процесса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применение в процессе обучения современных дополнительных общеобразовательных (</a:t>
            </a:r>
            <a:r>
              <a:rPr lang="ru-RU" sz="2400" b="1" dirty="0" err="1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24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b="1" dirty="0" err="1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предпрофессиональных</a:t>
            </a:r>
            <a:r>
              <a:rPr lang="ru-RU" sz="24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) программ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использование  активных методов обучения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65B3"/>
                </a:solidFill>
                <a:latin typeface="Times New Roman" pitchFamily="18" charset="0"/>
                <a:cs typeface="Times New Roman" pitchFamily="18" charset="0"/>
              </a:rPr>
              <a:t>индивидуализация образовательного процесса</a:t>
            </a:r>
          </a:p>
          <a:p>
            <a:pPr algn="just">
              <a:buFont typeface="Arial" pitchFamily="34" charset="0"/>
              <a:buChar char="•"/>
            </a:pPr>
            <a:endParaRPr lang="ru-RU" sz="2000" b="1" dirty="0" smtClean="0">
              <a:solidFill>
                <a:srgbClr val="0065B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Программы, способствующие профессионализации обучающихся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497496"/>
            <a:ext cx="8124826" cy="467946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Карвинг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«Дизайн стола»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«Конструирование и проектирование»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«Основы товароведения и технологии торговли»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«Основы парикмахерского искусства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визажа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«Камины и печи»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, грамоты ЯрПК\орготдел\P1020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9" y="163513"/>
            <a:ext cx="2316956" cy="3089274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7" name="Picture 3" descr="E:\Фото, грамоты ЯрПК\орготдел\фото с меропр\PICT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966" y="139250"/>
            <a:ext cx="2145634" cy="3099250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8" name="Picture 4" descr="E:\Фото, грамоты ЯрПК\орготдел\P1020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4724" y="120650"/>
            <a:ext cx="2339723" cy="3119531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9" name="Picture 5" descr="E:\Фото, грамоты ЯрПК\мероприятия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9039" y="3333750"/>
            <a:ext cx="3993163" cy="2852738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448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Document</vt:lpstr>
      <vt:lpstr>Слайд 1</vt:lpstr>
      <vt:lpstr>Слайд 2</vt:lpstr>
      <vt:lpstr>«Миссия» центра дополнительного  образования  «Мой выбор»</vt:lpstr>
      <vt:lpstr>Деятельность центра дополнительного образования  «Мой выбор»:</vt:lpstr>
      <vt:lpstr>Образовательная деятельность ЦДО «Мой выбор»</vt:lpstr>
      <vt:lpstr>Развитие кадрового потенциала региона</vt:lpstr>
      <vt:lpstr>Результативность деятельности по подготовке конкурентоспособного специалиста повышают:</vt:lpstr>
      <vt:lpstr>Программы, способствующие профессионализации обучающихся</vt:lpstr>
      <vt:lpstr>Слайд 9</vt:lpstr>
      <vt:lpstr>Включение  разделов:</vt:lpstr>
      <vt:lpstr>I. Организационно-подготовительный этап (предварительное проектирование) </vt:lpstr>
      <vt:lpstr> I. Организационно-подготовительный этап (предварительное проектирование) </vt:lpstr>
      <vt:lpstr>Слайд 13</vt:lpstr>
      <vt:lpstr>II. Эскизное проектирование</vt:lpstr>
      <vt:lpstr>III. Техническое проектирование</vt:lpstr>
      <vt:lpstr>Изготовление опытного образца</vt:lpstr>
      <vt:lpstr>Оформление и презентация проекта</vt:lpstr>
      <vt:lpstr>Результаты (продукты) проектирования</vt:lpstr>
      <vt:lpstr>Слайд 19</vt:lpstr>
      <vt:lpstr>Слайд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Ярпк-2</cp:lastModifiedBy>
  <cp:revision>84</cp:revision>
  <dcterms:created xsi:type="dcterms:W3CDTF">2015-10-21T09:34:50Z</dcterms:created>
  <dcterms:modified xsi:type="dcterms:W3CDTF">2015-12-15T08:48:27Z</dcterms:modified>
</cp:coreProperties>
</file>