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57E1B"/>
    <a:srgbClr val="D27B1C"/>
    <a:srgbClr val="F60000"/>
    <a:srgbClr val="FFCC00"/>
    <a:srgbClr val="AA3326"/>
    <a:srgbClr val="D00000"/>
    <a:srgbClr val="99FF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9" autoAdjust="0"/>
  </p:normalViewPr>
  <p:slideViewPr>
    <p:cSldViewPr>
      <p:cViewPr>
        <p:scale>
          <a:sx n="50" d="100"/>
          <a:sy n="50" d="100"/>
        </p:scale>
        <p:origin x="-3372" y="-13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5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8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6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9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4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7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7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7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844C-4C4D-4D0D-9AAD-FDE853B9D9B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9386C-A2BD-4315-B6F1-72E292B7B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7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-sv.com/publ/pedagog_budushhego/9-1-0-43" TargetMode="External"/><Relationship Id="rId2" Type="http://schemas.openxmlformats.org/officeDocument/2006/relationships/hyperlink" Target="http://www.mininuniver.ru/mediafiles/u/files/2014/Projects/Pedagog_budushhego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ocme.ru/doc/986266/e-sse--detskij-sad-budushhego-" TargetMode="External"/><Relationship Id="rId5" Type="http://schemas.openxmlformats.org/officeDocument/2006/relationships/hyperlink" Target="http://nsportal.ru/ap/library/khudozhestvenno-prikladnoe-tvorchestvo/2013/04/07/proekt-detskiy-sad-budushchego" TargetMode="External"/><Relationship Id="rId4" Type="http://schemas.openxmlformats.org/officeDocument/2006/relationships/hyperlink" Target="http://nsportal.ru/detskii-sad/vospitatelnaya-rabota/2016/04/18/opozdaniya-v-detskom-sadu-problema-i-varianty-resheniy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3773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Проект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«Моя профессия в будущем»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2052" name="Picture 4" descr="http://balandina.umi.ru/images/cms/data/99803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907" y="1412777"/>
            <a:ext cx="5824186" cy="385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76893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с</a:t>
            </a:r>
            <a:r>
              <a:rPr lang="ru-RU" sz="2400" dirty="0" smtClean="0"/>
              <a:t>тудентки 3 курса </a:t>
            </a:r>
          </a:p>
          <a:p>
            <a:pPr algn="ctr"/>
            <a:r>
              <a:rPr lang="ru-RU" sz="2400" dirty="0" smtClean="0"/>
              <a:t>БПОУ ВО «Великоустюгский гуманитарно - педагогический колледж»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Троицкой Екатерины 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6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7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Вывод</a:t>
            </a:r>
            <a:r>
              <a:rPr lang="ru-RU" sz="32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endParaRPr lang="ru-RU" sz="3200" b="1" dirty="0">
              <a:solidFill>
                <a:srgbClr val="0070C0"/>
              </a:solidFill>
            </a:endParaRPr>
          </a:p>
          <a:p>
            <a:pPr algn="just"/>
            <a:r>
              <a:rPr lang="ru-RU" sz="2800" dirty="0"/>
              <a:t>Таким образом, я создала модель «Воспитатель будущего».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 </a:t>
            </a:r>
            <a:r>
              <a:rPr lang="ru-RU" sz="2800" dirty="0"/>
              <a:t>первую очередь, он должен быть интеллектуально образован. Ведь воспитатель, который не сможет дать ответ на вопрос воспитанника, не будет иметь авторитета.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Настоящий </a:t>
            </a:r>
            <a:r>
              <a:rPr lang="ru-RU" sz="2800" dirty="0"/>
              <a:t>воспитатель не остановится на том, что изучил в институте, а будет всю жизнь познавать новое. Ведь только тогда он может заинтересовать детей. </a:t>
            </a:r>
          </a:p>
        </p:txBody>
      </p:sp>
    </p:spTree>
    <p:extLst>
      <p:ext uri="{BB962C8B-B14F-4D97-AF65-F5344CB8AC3E}">
        <p14:creationId xmlns:p14="http://schemas.microsoft.com/office/powerpoint/2010/main" val="249058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7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Современные дети ценят в педагоге его образованность, эрудицию, информированность, доброту, способность вести интересные и познавательные </a:t>
            </a:r>
            <a:r>
              <a:rPr lang="ru-RU" sz="2800" dirty="0" smtClean="0"/>
              <a:t>занятия. Именно</a:t>
            </a:r>
            <a:r>
              <a:rPr lang="ru-RU" sz="2800" dirty="0"/>
              <a:t>, такой воспитатель, я думаю, должен работать в детском саду будущего.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Сегодня </a:t>
            </a:r>
            <a:r>
              <a:rPr lang="ru-RU" sz="2800" dirty="0"/>
              <a:t>вряд ли кто станет отрицать роль воспитателя-друга. Он не только носитель информации, но и организатор, консультант.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Задача </a:t>
            </a:r>
            <a:r>
              <a:rPr lang="ru-RU" sz="2800" dirty="0"/>
              <a:t>трудна, она по плечу лишь высококвалифицированному воспитателю, верному своей профессии, шагающему в ногу со временем.</a:t>
            </a:r>
          </a:p>
          <a:p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1396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279229"/>
            <a:ext cx="8352929" cy="615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</a:rPr>
              <a:t>Актуальность:</a:t>
            </a:r>
          </a:p>
          <a:p>
            <a:pPr>
              <a:spcBef>
                <a:spcPts val="1200"/>
              </a:spcBef>
            </a:pPr>
            <a:r>
              <a:rPr lang="ru-RU" sz="2600" dirty="0" smtClean="0"/>
              <a:t>Воспитатель </a:t>
            </a:r>
            <a:r>
              <a:rPr lang="ru-RU" sz="2600" dirty="0"/>
              <a:t>всегда – и тысячу лет назад, и сегодня, и в далеком будущем должен </a:t>
            </a:r>
            <a:r>
              <a:rPr lang="ru-RU" sz="2600" dirty="0" smtClean="0"/>
              <a:t> создать условия для воспитания  </a:t>
            </a:r>
            <a:r>
              <a:rPr lang="ru-RU" sz="2600" dirty="0"/>
              <a:t>детей благополучными и сознательными гражданами общества. Он, такой же, как и тысячелетие, назад, с честью, достоинством и гордостью выполняет свой долг. </a:t>
            </a:r>
            <a:endParaRPr lang="ru-RU" sz="2600" dirty="0" smtClean="0"/>
          </a:p>
          <a:p>
            <a:pPr>
              <a:spcBef>
                <a:spcPts val="1200"/>
              </a:spcBef>
            </a:pPr>
            <a:r>
              <a:rPr lang="ru-RU" sz="2600" dirty="0" smtClean="0"/>
              <a:t>Воспитатель </a:t>
            </a:r>
            <a:r>
              <a:rPr lang="ru-RU" sz="2600" dirty="0"/>
              <a:t>самый добрый, умный и интеллигентный. Он во все времена остается идеалом всего мудрого и хорошего. </a:t>
            </a:r>
            <a:endParaRPr lang="ru-RU" sz="2600" dirty="0" smtClean="0"/>
          </a:p>
          <a:p>
            <a:pPr>
              <a:spcBef>
                <a:spcPts val="1200"/>
              </a:spcBef>
            </a:pPr>
            <a:r>
              <a:rPr lang="ru-RU" sz="2600" dirty="0" smtClean="0"/>
              <a:t>Разве</a:t>
            </a:r>
            <a:r>
              <a:rPr lang="ru-RU" sz="2600" dirty="0"/>
              <a:t>, воспитатель будущего так сильно будет отличаться от нынешнего воспитателя? Труд воспитателя был и остается одним из благородных и требующим полной отдачи сил, это очень ответственная профессия. </a:t>
            </a:r>
          </a:p>
        </p:txBody>
      </p:sp>
    </p:spTree>
    <p:extLst>
      <p:ext uri="{BB962C8B-B14F-4D97-AF65-F5344CB8AC3E}">
        <p14:creationId xmlns:p14="http://schemas.microsoft.com/office/powerpoint/2010/main" val="37732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600" dirty="0" smtClean="0"/>
              <a:t>Поэтому </a:t>
            </a:r>
            <a:r>
              <a:rPr lang="ru-RU" sz="2600" dirty="0"/>
              <a:t>так важно, чтобы в детский сад приходили по призванию те, кто сознательно решил посвятить себя детям. Любой воспитатель сам должен быть, прежде всего, Человеком, должен любить своих воспитанников, уважать их мнение, видеть в каждом из них личность. </a:t>
            </a:r>
            <a:r>
              <a:rPr lang="ru-RU" sz="2600" dirty="0" smtClean="0"/>
              <a:t>А </a:t>
            </a:r>
            <a:r>
              <a:rPr lang="ru-RU" sz="2600" dirty="0"/>
              <a:t>какими они станут – это зависит от его личностных и профессиональных качеств. </a:t>
            </a:r>
            <a:r>
              <a:rPr lang="ru-RU" sz="2600" dirty="0" smtClean="0"/>
              <a:t> </a:t>
            </a:r>
          </a:p>
          <a:p>
            <a:pPr algn="just">
              <a:spcBef>
                <a:spcPts val="1200"/>
              </a:spcBef>
            </a:pPr>
            <a:r>
              <a:rPr lang="ru-RU" sz="2600" dirty="0" smtClean="0"/>
              <a:t>В современных условиях постоянной смены образовательной ситуации – педагог прежде всего должен сам постоянно развиваться. </a:t>
            </a:r>
          </a:p>
          <a:p>
            <a:pPr algn="just">
              <a:spcBef>
                <a:spcPts val="1200"/>
              </a:spcBef>
            </a:pPr>
            <a:r>
              <a:rPr lang="ru-RU" sz="2600" dirty="0" smtClean="0"/>
              <a:t>Какими </a:t>
            </a:r>
            <a:r>
              <a:rPr lang="ru-RU" sz="2600" dirty="0"/>
              <a:t>профессиональными качествами должен обладать педагог будущего? Какие же составляющие необходимы для создания модели воспитателя будущего, мы и постараемся выяснить.</a:t>
            </a:r>
          </a:p>
        </p:txBody>
      </p:sp>
    </p:spTree>
    <p:extLst>
      <p:ext uri="{BB962C8B-B14F-4D97-AF65-F5344CB8AC3E}">
        <p14:creationId xmlns:p14="http://schemas.microsoft.com/office/powerpoint/2010/main" val="65316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</a:rPr>
              <a:t>Цель </a:t>
            </a:r>
            <a:r>
              <a:rPr lang="ru-RU" sz="3200" b="1" dirty="0" smtClean="0">
                <a:solidFill>
                  <a:srgbClr val="0070C0"/>
                </a:solidFill>
              </a:rPr>
              <a:t>проекта: </a:t>
            </a:r>
            <a:r>
              <a:rPr lang="ru-RU" sz="3200" dirty="0" smtClean="0"/>
              <a:t>создание </a:t>
            </a:r>
            <a:r>
              <a:rPr lang="ru-RU" sz="3200" dirty="0"/>
              <a:t>модели «Воспитатель будущего».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Задачи </a:t>
            </a:r>
            <a:r>
              <a:rPr lang="ru-RU" sz="3200" b="1" dirty="0">
                <a:solidFill>
                  <a:srgbClr val="0070C0"/>
                </a:solidFill>
              </a:rPr>
              <a:t>проекта:</a:t>
            </a:r>
            <a:endParaRPr lang="ru-RU" sz="3200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smtClean="0"/>
              <a:t>разработать </a:t>
            </a:r>
            <a:r>
              <a:rPr lang="ru-RU" sz="3000" dirty="0"/>
              <a:t>концептуальные положения реализации проекта</a:t>
            </a:r>
            <a:r>
              <a:rPr lang="ru-RU" sz="3000" dirty="0" smtClean="0"/>
              <a:t>;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smtClean="0"/>
              <a:t>разработать </a:t>
            </a:r>
            <a:r>
              <a:rPr lang="ru-RU" sz="3000" dirty="0"/>
              <a:t>и описать содержательную модель </a:t>
            </a:r>
            <a:r>
              <a:rPr lang="ru-RU" sz="3000" dirty="0" smtClean="0"/>
              <a:t>«Воспитателя будущего»;</a:t>
            </a:r>
            <a:endParaRPr lang="ru-RU" sz="3000" dirty="0"/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smtClean="0"/>
              <a:t>выяснить </a:t>
            </a:r>
            <a:r>
              <a:rPr lang="ru-RU" sz="3000" dirty="0"/>
              <a:t>какими качествами должен быть воспитатель будущего;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определить </a:t>
            </a:r>
            <a:r>
              <a:rPr lang="ru-RU" sz="3000" dirty="0"/>
              <a:t>внешний вид педагога </a:t>
            </a:r>
            <a:r>
              <a:rPr lang="ru-RU" sz="3000" dirty="0" smtClean="0"/>
              <a:t>будущего;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определить </a:t>
            </a:r>
            <a:r>
              <a:rPr lang="ru-RU" sz="3000" dirty="0"/>
              <a:t>трудовые функции воспитателя </a:t>
            </a:r>
            <a:r>
              <a:rPr lang="ru-RU" sz="3000" dirty="0" smtClean="0"/>
              <a:t>будущего.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646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000"/>
    </mc:Choice>
    <mc:Fallback xmlns="">
      <p:transition spd="slow" advClick="0" advTm="2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072" y="134076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Тип </a:t>
            </a:r>
            <a:r>
              <a:rPr lang="ru-RU" sz="4000" b="1" dirty="0" smtClean="0">
                <a:solidFill>
                  <a:srgbClr val="0070C0"/>
                </a:solidFill>
              </a:rPr>
              <a:t>проекта: </a:t>
            </a:r>
            <a:r>
              <a:rPr lang="ru-RU" sz="4000" dirty="0" smtClean="0"/>
              <a:t>творческо-исследовательский.</a:t>
            </a:r>
          </a:p>
          <a:p>
            <a:endParaRPr lang="ru-RU" sz="4000" dirty="0"/>
          </a:p>
          <a:p>
            <a:r>
              <a:rPr lang="ru-RU" sz="4000" b="1" dirty="0">
                <a:solidFill>
                  <a:srgbClr val="0070C0"/>
                </a:solidFill>
              </a:rPr>
              <a:t>Форма </a:t>
            </a:r>
            <a:r>
              <a:rPr lang="ru-RU" sz="4000" b="1" dirty="0" smtClean="0">
                <a:solidFill>
                  <a:srgbClr val="0070C0"/>
                </a:solidFill>
              </a:rPr>
              <a:t>проекта: </a:t>
            </a:r>
            <a:r>
              <a:rPr lang="ru-RU" sz="4000" dirty="0" smtClean="0"/>
              <a:t>презентация.</a:t>
            </a:r>
          </a:p>
          <a:p>
            <a:endParaRPr lang="ru-RU" sz="4000" dirty="0"/>
          </a:p>
          <a:p>
            <a:r>
              <a:rPr lang="ru-RU" sz="4000" b="1" dirty="0">
                <a:solidFill>
                  <a:srgbClr val="0070C0"/>
                </a:solidFill>
              </a:rPr>
              <a:t>Проектный продукт: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модель </a:t>
            </a:r>
            <a:r>
              <a:rPr lang="ru-RU" sz="4000" dirty="0" smtClean="0"/>
              <a:t>«Воспитатель будущего».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712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1369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Этапы работы над </a:t>
            </a:r>
            <a:r>
              <a:rPr lang="ru-RU" sz="4400" b="1" dirty="0" smtClean="0">
                <a:solidFill>
                  <a:srgbClr val="0070C0"/>
                </a:solidFill>
              </a:rPr>
              <a:t>проектом</a:t>
            </a:r>
          </a:p>
          <a:p>
            <a:pPr algn="ctr"/>
            <a:endParaRPr lang="ru-RU" sz="3200" dirty="0">
              <a:solidFill>
                <a:srgbClr val="0070C0"/>
              </a:solidFill>
            </a:endParaRPr>
          </a:p>
          <a:p>
            <a:pPr algn="ctr"/>
            <a:r>
              <a:rPr lang="ru-RU" sz="3200" b="1" u="sng" dirty="0">
                <a:solidFill>
                  <a:srgbClr val="0070C0"/>
                </a:solidFill>
              </a:rPr>
              <a:t>Подготовительный </a:t>
            </a:r>
            <a:r>
              <a:rPr lang="ru-RU" sz="3200" b="1" u="sng" dirty="0" smtClean="0">
                <a:solidFill>
                  <a:srgbClr val="0070C0"/>
                </a:solidFill>
              </a:rPr>
              <a:t>этап:</a:t>
            </a:r>
          </a:p>
          <a:p>
            <a:endParaRPr lang="ru-RU" sz="3200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Определение </a:t>
            </a:r>
            <a:r>
              <a:rPr lang="ru-RU" sz="3200" dirty="0"/>
              <a:t>цели и задач проекта.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Составление </a:t>
            </a:r>
            <a:r>
              <a:rPr lang="ru-RU" sz="3200" dirty="0"/>
              <a:t>плана основного этапа проектирования.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Изучение </a:t>
            </a:r>
            <a:r>
              <a:rPr lang="ru-RU" sz="3200" dirty="0"/>
              <a:t>литературы.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15943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0"/>
    </mc:Choice>
    <mc:Fallback xmlns="">
      <p:transition spd="slow" advClick="0" advTm="1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017" y="0"/>
            <a:ext cx="89024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70C0"/>
                </a:solidFill>
              </a:rPr>
              <a:t>Основной </a:t>
            </a:r>
            <a:r>
              <a:rPr lang="ru-RU" sz="3200" b="1" u="sng" dirty="0" smtClean="0">
                <a:solidFill>
                  <a:srgbClr val="0070C0"/>
                </a:solidFill>
              </a:rPr>
              <a:t>этап:</a:t>
            </a:r>
            <a:endParaRPr lang="ru-RU" sz="3200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/>
              <a:t>Анализ  </a:t>
            </a:r>
            <a:r>
              <a:rPr lang="ru-RU" sz="2900" dirty="0"/>
              <a:t>ФГОС ДО, программы детского сада, профессиональный стандарт педагога, интернет источники:</a:t>
            </a:r>
          </a:p>
          <a:p>
            <a:pPr marL="866775" lvl="0" indent="-514350" algn="just">
              <a:buFont typeface="+mj-lt"/>
              <a:buAutoNum type="arabicPeriod"/>
            </a:pPr>
            <a:r>
              <a:rPr lang="ru-RU" sz="2400" u="sng" dirty="0" smtClean="0">
                <a:hlinkClick r:id="rId2"/>
              </a:rPr>
              <a:t>http</a:t>
            </a:r>
            <a:r>
              <a:rPr lang="ru-RU" sz="2400" u="sng" dirty="0">
                <a:hlinkClick r:id="rId2"/>
              </a:rPr>
              <a:t>://</a:t>
            </a:r>
            <a:r>
              <a:rPr lang="ru-RU" sz="2400" u="sng" dirty="0" smtClean="0">
                <a:hlinkClick r:id="rId2"/>
              </a:rPr>
              <a:t>www.mininuniver.ru/mediafiles/u/files/2014/Projects/Pedagog_budushhego.pdf</a:t>
            </a:r>
            <a:r>
              <a:rPr lang="ru-RU" sz="2400" dirty="0" smtClean="0"/>
              <a:t> - модели образования.</a:t>
            </a:r>
            <a:endParaRPr lang="ru-RU" sz="2400" dirty="0"/>
          </a:p>
          <a:p>
            <a:pPr marL="866775" lvl="0" indent="-514350" algn="just">
              <a:buFont typeface="+mj-lt"/>
              <a:buAutoNum type="arabicPeriod"/>
            </a:pPr>
            <a:r>
              <a:rPr lang="ru-RU" sz="2400" u="sng" dirty="0">
                <a:hlinkClick r:id="rId3"/>
              </a:rPr>
              <a:t>http://</a:t>
            </a:r>
            <a:r>
              <a:rPr lang="ru-RU" sz="2400" u="sng" dirty="0" smtClean="0">
                <a:hlinkClick r:id="rId3"/>
              </a:rPr>
              <a:t>si-sv.com/publ/pedagog_budushhego/9-1-0-43</a:t>
            </a:r>
            <a:r>
              <a:rPr lang="ru-RU" sz="2400" u="sng" dirty="0" smtClean="0"/>
              <a:t> </a:t>
            </a:r>
            <a:r>
              <a:rPr lang="ru-RU" sz="2400" dirty="0" smtClean="0"/>
              <a:t>- </a:t>
            </a:r>
            <a:r>
              <a:rPr lang="ru-RU" sz="2400" dirty="0"/>
              <a:t>Сайт </a:t>
            </a:r>
            <a:r>
              <a:rPr lang="ru-RU" sz="2400" dirty="0" smtClean="0"/>
              <a:t>педагога-исследователя</a:t>
            </a:r>
            <a:r>
              <a:rPr lang="ru-RU" sz="2400" dirty="0"/>
              <a:t>.</a:t>
            </a:r>
            <a:endParaRPr lang="ru-RU" sz="2400" dirty="0" smtClean="0"/>
          </a:p>
          <a:p>
            <a:pPr marL="866775" lvl="0" indent="-514350" algn="just">
              <a:buFont typeface="+mj-lt"/>
              <a:buAutoNum type="arabicPeriod"/>
            </a:pPr>
            <a:r>
              <a:rPr lang="ru-RU" sz="2400" u="sng" dirty="0" smtClean="0">
                <a:hlinkClick r:id="rId4"/>
              </a:rPr>
              <a:t>http://nsportal.ru/detskii-sad/vospitatelnaya-rabota/2016/04/18/opozdaniya-v-detskom-sadu-problema-i-varianty-resheniya</a:t>
            </a:r>
            <a:r>
              <a:rPr lang="ru-RU" sz="2400" dirty="0"/>
              <a:t> - Социальная сеть работников образования «Наша сеть</a:t>
            </a:r>
            <a:r>
              <a:rPr lang="ru-RU" sz="2400" dirty="0" smtClean="0"/>
              <a:t>».</a:t>
            </a:r>
            <a:endParaRPr lang="ru-RU" sz="2400" dirty="0"/>
          </a:p>
          <a:p>
            <a:pPr marL="866775" indent="-514350" algn="just">
              <a:buFont typeface="+mj-lt"/>
              <a:buAutoNum type="arabicPeriod"/>
            </a:pPr>
            <a:r>
              <a:rPr lang="ru-RU" sz="2400" u="sng" dirty="0" smtClean="0">
                <a:hlinkClick r:id="rId5"/>
              </a:rPr>
              <a:t>http</a:t>
            </a:r>
            <a:r>
              <a:rPr lang="ru-RU" sz="2400" u="sng" dirty="0">
                <a:hlinkClick r:id="rId5"/>
              </a:rPr>
              <a:t>://</a:t>
            </a:r>
            <a:r>
              <a:rPr lang="ru-RU" sz="2400" u="sng" dirty="0" smtClean="0">
                <a:hlinkClick r:id="rId5"/>
              </a:rPr>
              <a:t>nsportal.ru/ap/library/khudozhestvenno-prikladnoe-tvorchestvo/2013/04/07/proekt-detskiy-sad-budushchego</a:t>
            </a:r>
            <a:r>
              <a:rPr lang="ru-RU" sz="2400" dirty="0" smtClean="0"/>
              <a:t> </a:t>
            </a:r>
            <a:r>
              <a:rPr lang="ru-RU" sz="2400" dirty="0"/>
              <a:t> - </a:t>
            </a:r>
            <a:r>
              <a:rPr lang="ru-RU" sz="2400" dirty="0" smtClean="0"/>
              <a:t>Алые паруса. Проект для одаренных детей.</a:t>
            </a:r>
            <a:endParaRPr lang="ru-RU" sz="2400" dirty="0"/>
          </a:p>
          <a:p>
            <a:pPr marL="866775" indent="-514350" algn="just">
              <a:buFont typeface="+mj-lt"/>
              <a:buAutoNum type="arabicPeriod"/>
            </a:pPr>
            <a:r>
              <a:rPr lang="ru-RU" sz="2400" u="sng" dirty="0">
                <a:hlinkClick r:id="rId6"/>
              </a:rPr>
              <a:t>http://www.docme.ru/doc/986266/e-sse--</a:t>
            </a:r>
            <a:r>
              <a:rPr lang="ru-RU" sz="2400" u="sng" dirty="0" smtClean="0">
                <a:hlinkClick r:id="rId6"/>
              </a:rPr>
              <a:t>detskij-sad-budushhego</a:t>
            </a:r>
            <a:r>
              <a:rPr lang="ru-RU" sz="2400" dirty="0" smtClean="0">
                <a:hlinkClick r:id="rId6"/>
              </a:rPr>
              <a:t> -</a:t>
            </a:r>
            <a:r>
              <a:rPr lang="ru-RU" sz="2400" dirty="0" smtClean="0"/>
              <a:t> Эссе «Детский сад будущего</a:t>
            </a:r>
            <a:r>
              <a:rPr lang="ru-RU" sz="2400" cap="all" dirty="0" smtClean="0"/>
              <a:t>"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048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63915"/>
            <a:ext cx="842493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Проведение </a:t>
            </a:r>
            <a:r>
              <a:rPr lang="ru-RU" sz="3000" dirty="0"/>
              <a:t>с детьми на практике продуктивных видов деятельности на тему: «Одежда будущего воспитателя», «Детский сад будущего».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Анкетирование </a:t>
            </a:r>
            <a:r>
              <a:rPr lang="ru-RU" sz="3000" dirty="0"/>
              <a:t>родителей на тему «Профессия воспитатель: взгляд в будущее».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Выступление </a:t>
            </a:r>
            <a:r>
              <a:rPr lang="ru-RU" sz="3000" dirty="0"/>
              <a:t>на тему: «Воспитатель будущего</a:t>
            </a:r>
            <a:r>
              <a:rPr lang="ru-RU" sz="3000" dirty="0" smtClean="0"/>
              <a:t>».</a:t>
            </a:r>
          </a:p>
          <a:p>
            <a:pPr algn="ctr"/>
            <a:endParaRPr lang="ru-RU" sz="3200" b="1" u="sng" dirty="0" smtClean="0">
              <a:solidFill>
                <a:srgbClr val="0070C0"/>
              </a:solidFill>
            </a:endParaRPr>
          </a:p>
          <a:p>
            <a:pPr algn="ctr"/>
            <a:endParaRPr lang="ru-RU" sz="3200" b="1" u="sng" dirty="0">
              <a:solidFill>
                <a:srgbClr val="0070C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70C0"/>
                </a:solidFill>
              </a:rPr>
              <a:t>Завершающий этап:</a:t>
            </a:r>
            <a:endParaRPr lang="ru-RU" sz="3200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Оформление </a:t>
            </a:r>
            <a:r>
              <a:rPr lang="ru-RU" sz="3000" dirty="0"/>
              <a:t>проекта.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Подготовка </a:t>
            </a:r>
            <a:r>
              <a:rPr lang="ru-RU" sz="3000" dirty="0"/>
              <a:t>презентации</a:t>
            </a:r>
            <a:r>
              <a:rPr lang="ru-RU" sz="30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 smtClean="0"/>
              <a:t>Презентация проекта.</a:t>
            </a:r>
            <a:endParaRPr lang="ru-RU" sz="3000" dirty="0"/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96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99099" y="-28763"/>
            <a:ext cx="6668516" cy="6840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4" descr="http://www.stickbutik.ru/upload/iblock/218/21822c25263c23039a6f55e930a879c9.png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000">
            <a:off x="2909517" y="1766517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stickbutik.ru/upload/iblock/218/21822c25263c23039a6f55e930a879c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000">
            <a:off x="2907457" y="1743731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514828" y="680447"/>
            <a:ext cx="1080120" cy="108012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6" y="-1"/>
            <a:ext cx="9140924" cy="6811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 Самообразование</a:t>
            </a:r>
            <a: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ru-RU" sz="3600" dirty="0">
                <a:ea typeface="Calibri"/>
                <a:cs typeface="Times New Roman"/>
              </a:rPr>
              <a:t>- </a:t>
            </a:r>
            <a:r>
              <a:rPr lang="ru-RU" sz="3600" dirty="0">
                <a:ea typeface="Calibri"/>
                <a:cs typeface="Arial"/>
              </a:rPr>
              <a:t>одним из важнейших факторов, влияющих на профессионализм воспитателя, является самообразование.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3600" dirty="0">
                <a:ea typeface="Calibri"/>
                <a:cs typeface="Times New Roman"/>
              </a:rPr>
              <a:t>Воспитатель постоянно должен совершенствовать свое </a:t>
            </a:r>
            <a:r>
              <a:rPr lang="ru-RU" sz="3600" dirty="0" smtClean="0">
                <a:ea typeface="Calibri"/>
                <a:cs typeface="Times New Roman"/>
              </a:rPr>
              <a:t>мастерство</a:t>
            </a:r>
            <a:r>
              <a:rPr lang="ru-RU" sz="3600" dirty="0">
                <a:ea typeface="Calibri"/>
                <a:cs typeface="Times New Roman"/>
              </a:rPr>
              <a:t>, используя достижения педагогической науки и передовой практики. </a:t>
            </a:r>
          </a:p>
          <a:p>
            <a:pPr marL="342900" lvl="0" indent="-342900">
              <a:spcAft>
                <a:spcPts val="1000"/>
              </a:spcAft>
              <a:buFont typeface="Symbol"/>
              <a:buChar char=""/>
            </a:pPr>
            <a:r>
              <a:rPr lang="ru-RU" sz="3600" dirty="0">
                <a:ea typeface="Calibri"/>
                <a:cs typeface="Arial"/>
              </a:rPr>
              <a:t>Поиск новых приёмов, нетрадиционных методов и инновационных технологий будет актуально в будущем.</a:t>
            </a:r>
            <a:endParaRPr lang="ru-RU" sz="3600" dirty="0">
              <a:ea typeface="Calibri"/>
              <a:cs typeface="Times New Roman"/>
            </a:endParaRPr>
          </a:p>
          <a:p>
            <a:pPr algn="ctr"/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6399316" y="1621501"/>
            <a:ext cx="1080120" cy="1080120"/>
          </a:xfrm>
          <a:prstGeom prst="ellipse">
            <a:avLst/>
          </a:prstGeom>
          <a:solidFill>
            <a:srgbClr val="F57E1B"/>
          </a:solidFill>
          <a:ln>
            <a:solidFill>
              <a:srgbClr val="F57E1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18710"/>
            <a:ext cx="9144000" cy="687670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spcAft>
                <a:spcPts val="750"/>
              </a:spcAft>
              <a:buFont typeface="+mj-lt"/>
              <a:buAutoNum type="arabicPeriod" startAt="2"/>
            </a:pPr>
            <a:r>
              <a:rPr lang="ru-RU" sz="3200" b="1" dirty="0">
                <a:solidFill>
                  <a:srgbClr val="F57E1B"/>
                </a:solidFill>
                <a:ea typeface="Calibri"/>
                <a:cs typeface="Times New Roman"/>
              </a:rPr>
              <a:t>Образование</a:t>
            </a:r>
            <a:r>
              <a:rPr lang="ru-RU" sz="3200" b="1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ru-RU" sz="3200" dirty="0">
                <a:solidFill>
                  <a:schemeClr val="tx1"/>
                </a:solidFill>
                <a:ea typeface="Calibri"/>
                <a:cs typeface="Times New Roman"/>
              </a:rPr>
              <a:t>- нельзя научить тому, чего не умеешь и не знаешь сам. </a:t>
            </a:r>
          </a:p>
          <a:p>
            <a:pPr marL="342900" lvl="0" indent="-342900">
              <a:spcAft>
                <a:spcPts val="750"/>
              </a:spcAft>
              <a:buFont typeface="Symbol"/>
              <a:buChar char=""/>
            </a:pPr>
            <a:r>
              <a:rPr lang="ru-RU" sz="3200" dirty="0">
                <a:solidFill>
                  <a:schemeClr val="tx1"/>
                </a:solidFill>
                <a:ea typeface="Calibri"/>
                <a:cs typeface="Tahoma"/>
              </a:rPr>
              <a:t>Воспитатель будущего это, прежде всего высокий уровень мастерства. </a:t>
            </a:r>
            <a:r>
              <a:rPr lang="ru-RU" sz="3200" dirty="0">
                <a:solidFill>
                  <a:schemeClr val="tx1"/>
                </a:solidFill>
                <a:ea typeface="Calibri"/>
                <a:cs typeface="Times New Roman"/>
              </a:rPr>
              <a:t>Воспитателем можно стать только с высшим педагогическим образованием.</a:t>
            </a:r>
          </a:p>
          <a:p>
            <a:pPr marL="342900" lvl="0" indent="-342900">
              <a:spcAft>
                <a:spcPts val="750"/>
              </a:spcAft>
              <a:buFont typeface="Symbol"/>
              <a:buChar char=""/>
            </a:pPr>
            <a:r>
              <a:rPr lang="ru-RU" sz="3200" dirty="0">
                <a:solidFill>
                  <a:schemeClr val="tx1"/>
                </a:solidFill>
                <a:ea typeface="Calibri"/>
                <a:cs typeface="Times New Roman"/>
              </a:rPr>
              <a:t>В детском саду должны работать </a:t>
            </a:r>
            <a:r>
              <a:rPr lang="ru-RU" sz="3200" dirty="0">
                <a:solidFill>
                  <a:schemeClr val="tx1"/>
                </a:solidFill>
                <a:ea typeface="Calibri"/>
                <a:cs typeface="Arial"/>
              </a:rPr>
              <a:t>инструкторы-воспитатели, наряду с которыми работают специалисты - профессионалы: психологи, психотерапевты, логопеды, актеры, художники, спортсмены.</a:t>
            </a:r>
            <a:endParaRPr lang="ru-RU" sz="3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750"/>
              </a:spcAft>
              <a:buFont typeface="Symbol"/>
              <a:buChar char=""/>
            </a:pPr>
            <a:r>
              <a:rPr lang="ru-RU" sz="3200" dirty="0">
                <a:solidFill>
                  <a:schemeClr val="tx1"/>
                </a:solidFill>
                <a:ea typeface="Calibri"/>
                <a:cs typeface="Times New Roman"/>
              </a:rPr>
              <a:t>Новые ФГОС.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40016" y="2851557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6" y="3666"/>
            <a:ext cx="9140924" cy="680833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200" b="1" dirty="0" smtClean="0">
                <a:solidFill>
                  <a:srgbClr val="00B050"/>
                </a:solidFill>
              </a:rPr>
              <a:t>3. Качества </a:t>
            </a:r>
            <a:r>
              <a:rPr lang="ru-RU" sz="2200" b="1" dirty="0">
                <a:solidFill>
                  <a:srgbClr val="00B050"/>
                </a:solidFill>
              </a:rPr>
              <a:t>будущего воспитателя: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Это психолог, артист, друг и наставник. И конечно мастер своего дела, новатор, ведущий здоровый образ жизни, который использует в своей работе новейшие методические разработки. Требования, предъявляемые к  воспитателю, очень высокие. Он  должен быть мудрым, всё знающим  наставником и артистом одновременно,  владеть всеми развивающими и воспитывающими малышей знаниями и уметь профессионально использовать их на занятиях с детьми в детском саду.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Будущему воспитателю присуще такие качества, как: терпеливость, динамичность, компетентность, работоспособность, доброжелательность, толерантность, начитанность, эрудированность, развитое чувство </a:t>
            </a:r>
            <a:r>
              <a:rPr lang="ru-RU" sz="2200" dirty="0" err="1">
                <a:solidFill>
                  <a:schemeClr val="tx1"/>
                </a:solidFill>
              </a:rPr>
              <a:t>эмпатии</a:t>
            </a:r>
            <a:r>
              <a:rPr lang="ru-RU" sz="2200" dirty="0">
                <a:solidFill>
                  <a:schemeClr val="tx1"/>
                </a:solidFill>
              </a:rPr>
              <a:t>, ведь воспитателю приходится работать не только с детьми, но и с родителями. Необходимо научиться уважать родителей, считаться с их мнением, даже если оно расходится с представлениями воспитателя о педагогике. 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Интеллект - непременное условие авторитета воспитателя.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В будущем  мире, который обрушит на нас потоки информации, необходимо уметь быстро меняться, перестраиваться, адаптироваться.</a:t>
            </a:r>
          </a:p>
          <a:p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99316" y="4093405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6" y="3666"/>
            <a:ext cx="9140924" cy="685433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rgbClr val="00B0F0"/>
                </a:solidFill>
              </a:rPr>
              <a:t>4.</a:t>
            </a:r>
            <a:r>
              <a:rPr lang="ru-RU" sz="4400" dirty="0" smtClean="0">
                <a:solidFill>
                  <a:srgbClr val="00B0F0"/>
                </a:solidFill>
              </a:rPr>
              <a:t> </a:t>
            </a:r>
            <a:r>
              <a:rPr lang="ru-RU" sz="4400" b="1" dirty="0" smtClean="0">
                <a:solidFill>
                  <a:srgbClr val="00B0F0"/>
                </a:solidFill>
              </a:rPr>
              <a:t>Повышение </a:t>
            </a:r>
            <a:r>
              <a:rPr lang="ru-RU" sz="4400" b="1" dirty="0">
                <a:solidFill>
                  <a:srgbClr val="00B0F0"/>
                </a:solidFill>
              </a:rPr>
              <a:t>квалификации: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4400" dirty="0"/>
              <a:t>Через интернет.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4400" dirty="0"/>
              <a:t>Прохождение бесплатных курсов, повышение квалификации через 3 года.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4400" dirty="0"/>
              <a:t>Участие педагога в различных конкурсах, мероприятиях, мастер </a:t>
            </a:r>
            <a:r>
              <a:rPr lang="ru-RU" sz="4400" dirty="0" smtClean="0"/>
              <a:t>классах.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14828" y="5173525"/>
            <a:ext cx="1080120" cy="108012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66"/>
            <a:ext cx="9144000" cy="680833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5. Внешний </a:t>
            </a:r>
            <a:r>
              <a:rPr lang="ru-RU" sz="2800" b="1" dirty="0">
                <a:solidFill>
                  <a:srgbClr val="7030A0"/>
                </a:solidFill>
              </a:rPr>
              <a:t>вид педагога: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Внешний вид </a:t>
            </a:r>
            <a:r>
              <a:rPr lang="ru-RU" sz="2800" dirty="0" smtClean="0"/>
              <a:t>воспитателя </a:t>
            </a:r>
            <a:r>
              <a:rPr lang="ru-RU" sz="2800" dirty="0"/>
              <a:t>будущего - современный, модный, деловой стиль в одежде. Нельзя превратиться в "моль", но и без изысков. При этом одежда должна быть удобной. Вид должен привлечь воспитанника, даже чем-то успокоить его.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Волосы должны быть красиво уложенными до плеч.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Обувь удобная, не на высоком каблуке.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Электронные браслеты для быстрого доступа получения информации (найти музыку, стихотворение, выход в интернет, открыть ворота в детский сад, для проветривания и т.д.), т.е. нажатие определенной кнопки.</a:t>
            </a:r>
          </a:p>
          <a:p>
            <a:pPr lvl="0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34272" y="5551290"/>
            <a:ext cx="1080120" cy="1080120"/>
          </a:xfrm>
          <a:prstGeom prst="ellipse">
            <a:avLst/>
          </a:prstGeom>
          <a:solidFill>
            <a:srgbClr val="AA3326"/>
          </a:solidFill>
          <a:ln>
            <a:solidFill>
              <a:srgbClr val="AA332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25888" y="3666"/>
            <a:ext cx="9169888" cy="680833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AA3326"/>
                </a:solidFill>
              </a:rPr>
              <a:t>6. </a:t>
            </a:r>
            <a:r>
              <a:rPr lang="ru-RU" sz="3200" b="1" dirty="0">
                <a:solidFill>
                  <a:srgbClr val="AA3326"/>
                </a:solidFill>
              </a:rPr>
              <a:t>Владение ИКТ: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Владение ИКТ на высоком уровне, умение не заблудиться в огромном потоке информации.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В каждой группе должен быть компьютер последней модели, интерактивная доска, мультимедийное оборудование.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Должен быть в курсе новинок НТП в области образования.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У каждого ребенка должны быть планшеты.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Компьютер должен только дополнять педагога, а не заменять его.</a:t>
            </a:r>
          </a:p>
          <a:p>
            <a:pPr lvl="0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53716" y="5173525"/>
            <a:ext cx="1080120" cy="1080120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76" y="9672"/>
            <a:ext cx="9140924" cy="680232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4000" b="1" dirty="0" smtClean="0">
                <a:solidFill>
                  <a:srgbClr val="FFCC00"/>
                </a:solidFill>
              </a:rPr>
              <a:t>7.</a:t>
            </a:r>
            <a:r>
              <a:rPr lang="ru-RU" sz="4000" dirty="0" smtClean="0">
                <a:solidFill>
                  <a:srgbClr val="FFCC00"/>
                </a:solidFill>
              </a:rPr>
              <a:t> </a:t>
            </a:r>
            <a:r>
              <a:rPr lang="ru-RU" sz="4000" b="1" dirty="0" smtClean="0">
                <a:solidFill>
                  <a:srgbClr val="FFCC00"/>
                </a:solidFill>
              </a:rPr>
              <a:t>Применение </a:t>
            </a:r>
            <a:r>
              <a:rPr lang="ru-RU" sz="4000" b="1" dirty="0">
                <a:solidFill>
                  <a:srgbClr val="FFCC00"/>
                </a:solidFill>
              </a:rPr>
              <a:t>технологий:</a:t>
            </a:r>
          </a:p>
          <a:p>
            <a:pPr lvl="0"/>
            <a:r>
              <a:rPr lang="ru-RU" sz="4000" dirty="0"/>
              <a:t>Будущий воспитатель обязан владеть инновационными технологиями - развивающими, личностно-ориентированными, проблемными, </a:t>
            </a:r>
            <a:r>
              <a:rPr lang="ru-RU" sz="4000" dirty="0" smtClean="0"/>
              <a:t>компьютерными</a:t>
            </a:r>
            <a:r>
              <a:rPr lang="ru-RU" sz="4000" dirty="0"/>
              <a:t>, </a:t>
            </a:r>
            <a:r>
              <a:rPr lang="ru-RU" sz="4000" dirty="0" err="1"/>
              <a:t>разноуровнего</a:t>
            </a:r>
            <a:r>
              <a:rPr lang="ru-RU" sz="4000" dirty="0"/>
              <a:t> и дифференцированного обучения, исследовательской деятельности, проектной деятельности и др. </a:t>
            </a:r>
          </a:p>
          <a:p>
            <a:pPr lvl="0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711994" y="4085765"/>
            <a:ext cx="1080120" cy="108012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25888" y="-12321"/>
            <a:ext cx="9169888" cy="682431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rgbClr val="F60000"/>
                </a:solidFill>
              </a:rPr>
              <a:t>8. </a:t>
            </a:r>
            <a:r>
              <a:rPr lang="ru-RU" sz="3600" b="1" dirty="0">
                <a:solidFill>
                  <a:srgbClr val="F60000"/>
                </a:solidFill>
              </a:rPr>
              <a:t>Взаимодействие с родителями: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600" dirty="0"/>
              <a:t>Взаимодействие родителей через форум, через сайт учреждения –   обсуждать проблемы воспитания, задавать вопросы специалистам и даже видеть жизнь своих детей в детском саду.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600" dirty="0"/>
              <a:t>Организация  с родителями кружков, клубов выходного дня, походов, родительские чтения, вечера и т.д.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600" dirty="0" smtClean="0"/>
              <a:t>Создание совместных </a:t>
            </a:r>
            <a:r>
              <a:rPr lang="ru-RU" sz="3600" dirty="0"/>
              <a:t>проектов.</a:t>
            </a:r>
          </a:p>
          <a:p>
            <a:pPr lvl="0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270024" y="2818983"/>
            <a:ext cx="1080120" cy="1080120"/>
          </a:xfrm>
          <a:prstGeom prst="ellipse">
            <a:avLst/>
          </a:prstGeom>
          <a:solidFill>
            <a:srgbClr val="F57E1B"/>
          </a:solidFill>
          <a:ln>
            <a:solidFill>
              <a:srgbClr val="F57E1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58264" y="-1743"/>
            <a:ext cx="9202263" cy="681373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rgbClr val="F57E1B"/>
                </a:solidFill>
              </a:rPr>
              <a:t>9. </a:t>
            </a:r>
            <a:r>
              <a:rPr lang="ru-RU" sz="4000" b="1" dirty="0">
                <a:solidFill>
                  <a:srgbClr val="F57E1B"/>
                </a:solidFill>
              </a:rPr>
              <a:t>РППС: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4000" dirty="0"/>
              <a:t>Воспитатель создает развивающую предметно-пространственную среду в группе в соответствии с возрастными и гендерными особенностями воспитанников.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4000" dirty="0"/>
              <a:t>Постоянно обновлять РППС.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4000" dirty="0"/>
              <a:t>Оформление группы воспитателем в зависимости от его увлечений.</a:t>
            </a:r>
          </a:p>
          <a:p>
            <a:pPr lvl="0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711994" y="1621501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23883" y="9671"/>
            <a:ext cx="9167881" cy="680232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00B050"/>
                </a:solidFill>
              </a:rPr>
              <a:t>10. Модели</a:t>
            </a:r>
            <a:r>
              <a:rPr lang="ru-RU" sz="3200" b="1" dirty="0">
                <a:solidFill>
                  <a:srgbClr val="00B050"/>
                </a:solidFill>
              </a:rPr>
              <a:t>, механизмы и инструменты обучения будущего: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Методологический фундамент организации обучения педагога будущего: личностно - </a:t>
            </a:r>
            <a:r>
              <a:rPr lang="ru-RU" sz="3200" dirty="0" err="1"/>
              <a:t>деятельностная</a:t>
            </a:r>
            <a:r>
              <a:rPr lang="ru-RU" sz="3200" dirty="0"/>
              <a:t> модель,  феноменологическая модель.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Механизмы: индивидуальные образовательные траектории, групповые образовательные маршруты, управление основной образовательной программой.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/>
              <a:t>Инструменты: новые учебно-методические комплексы, программное обеспечение, проекты детей.</a:t>
            </a:r>
          </a:p>
          <a:p>
            <a:pPr lvl="0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559446" y="629453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6" y="9672"/>
            <a:ext cx="9140922" cy="680232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0070C0"/>
                </a:solidFill>
              </a:rPr>
              <a:t>11. Компетентности:</a:t>
            </a:r>
          </a:p>
          <a:p>
            <a:pPr lvl="0" algn="ctr"/>
            <a:endParaRPr lang="ru-RU" sz="3600" b="1" dirty="0">
              <a:solidFill>
                <a:srgbClr val="0070C0"/>
              </a:solidFill>
            </a:endParaRPr>
          </a:p>
          <a:p>
            <a:pPr lvl="0" algn="ctr"/>
            <a:endParaRPr lang="ru-RU" sz="3600" b="1" dirty="0" smtClean="0">
              <a:solidFill>
                <a:srgbClr val="0070C0"/>
              </a:solidFill>
            </a:endParaRPr>
          </a:p>
          <a:p>
            <a:pPr lvl="0" algn="ctr"/>
            <a:endParaRPr lang="ru-RU" sz="3600" b="1" dirty="0">
              <a:solidFill>
                <a:srgbClr val="0070C0"/>
              </a:solidFill>
            </a:endParaRPr>
          </a:p>
          <a:p>
            <a:pPr lvl="0" algn="ctr"/>
            <a:endParaRPr lang="ru-RU" sz="3600" b="1" dirty="0" smtClean="0">
              <a:solidFill>
                <a:srgbClr val="0070C0"/>
              </a:solidFill>
            </a:endParaRPr>
          </a:p>
          <a:p>
            <a:pPr lvl="0" algn="ctr"/>
            <a:endParaRPr lang="ru-RU" sz="3600" b="1" dirty="0">
              <a:solidFill>
                <a:srgbClr val="0070C0"/>
              </a:solidFill>
            </a:endParaRPr>
          </a:p>
          <a:p>
            <a:pPr lvl="0" algn="ctr"/>
            <a:endParaRPr lang="ru-RU" sz="3600" b="1" dirty="0" smtClean="0">
              <a:solidFill>
                <a:srgbClr val="0070C0"/>
              </a:solidFill>
            </a:endParaRPr>
          </a:p>
          <a:p>
            <a:pPr lvl="0" algn="ctr"/>
            <a:endParaRPr lang="ru-RU" sz="3600" b="1" dirty="0">
              <a:solidFill>
                <a:srgbClr val="0070C0"/>
              </a:solidFill>
            </a:endParaRPr>
          </a:p>
          <a:p>
            <a:pPr lvl="0" algn="ctr"/>
            <a:endParaRPr lang="ru-RU" sz="3600" b="1" dirty="0" smtClean="0">
              <a:solidFill>
                <a:srgbClr val="0070C0"/>
              </a:solidFill>
            </a:endParaRPr>
          </a:p>
          <a:p>
            <a:pPr lvl="0" algn="ctr"/>
            <a:endParaRPr lang="ru-RU" sz="3600" dirty="0"/>
          </a:p>
        </p:txBody>
      </p:sp>
      <p:sp>
        <p:nvSpPr>
          <p:cNvPr id="26" name="Овал 25"/>
          <p:cNvSpPr/>
          <p:nvPr/>
        </p:nvSpPr>
        <p:spPr>
          <a:xfrm>
            <a:off x="4034272" y="203738"/>
            <a:ext cx="1080120" cy="108012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12</a:t>
            </a:r>
            <a:endParaRPr lang="ru-RU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44895"/>
              </p:ext>
            </p:extLst>
          </p:nvPr>
        </p:nvGraphicFramePr>
        <p:xfrm>
          <a:off x="541090" y="1827457"/>
          <a:ext cx="8064896" cy="3595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027"/>
                <a:gridCol w="4032869"/>
              </a:tblGrid>
              <a:tr h="392058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Потенциал к улучшению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33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Font typeface="+mj-lt"/>
                        <a:buAutoNum type="arabicPeriod"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</a:rPr>
                        <a:t>ФГОС </a:t>
                      </a:r>
                      <a:r>
                        <a:rPr lang="ru-RU" sz="2000" dirty="0">
                          <a:effectLst/>
                        </a:rPr>
                        <a:t>(бакалавр, магистр).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Профессиональный стандарт.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Font typeface="+mj-lt"/>
                        <a:buAutoNum type="arabicPeriod"/>
                      </a:pPr>
                      <a:r>
                        <a:rPr lang="ru-RU" sz="2000" dirty="0" err="1">
                          <a:effectLst/>
                        </a:rPr>
                        <a:t>Компетентностные</a:t>
                      </a:r>
                      <a:r>
                        <a:rPr lang="ru-RU" sz="2000" dirty="0">
                          <a:effectLst/>
                        </a:rPr>
                        <a:t> модели.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SzPts val="1100"/>
                        <a:buFont typeface="+mj-lt"/>
                        <a:buAutoNum type="arabicPeriod"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</a:rPr>
                        <a:t>Определить </a:t>
                      </a:r>
                      <a:r>
                        <a:rPr lang="ru-RU" sz="2000" dirty="0">
                          <a:effectLst/>
                        </a:rPr>
                        <a:t>общие и частные требования к педагогу будущего.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Сформировать модель компетенций педагога будущего кластерного типа.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Определить компетенции, которые теряют актуальность.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80"/>
                        </a:lnSpc>
                        <a:spcAft>
                          <a:spcPts val="75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Выявить недостающие компетенции (блоки компетенций).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60122" y="2551837"/>
            <a:ext cx="4823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Иду в ногу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 временем!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11405" y="9674"/>
            <a:ext cx="9140922" cy="684832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12. Взаимодействие </a:t>
            </a:r>
            <a:r>
              <a:rPr lang="ru-RU" sz="3600" b="1" dirty="0">
                <a:solidFill>
                  <a:srgbClr val="7030A0"/>
                </a:solidFill>
              </a:rPr>
              <a:t>педагога с детьми: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/>
              <a:t>Партнерские отношения.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/>
              <a:t>Уметь общаться с детьми, признавая их достоинство, понимая и принимая их.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/>
              <a:t>Уметь анализировать реальное состояние дел в группе, поддерживать в детском коллективе деловую дружелюбную атмосферу.</a:t>
            </a:r>
          </a:p>
        </p:txBody>
      </p:sp>
    </p:spTree>
    <p:extLst>
      <p:ext uri="{BB962C8B-B14F-4D97-AF65-F5344CB8AC3E}">
        <p14:creationId xmlns:p14="http://schemas.microsoft.com/office/powerpoint/2010/main" val="1234394431"/>
      </p:ext>
    </p:extLst>
  </p:cSld>
  <p:clrMapOvr>
    <a:masterClrMapping/>
  </p:clrMapOvr>
  <p:transition spd="slow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9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9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8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6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1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13000"/>
                            </p:stCondLst>
                            <p:childTnLst>
                              <p:par>
                                <p:cTn id="87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28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30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31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4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50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72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4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755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2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4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5000"/>
                            </p:stCondLst>
                            <p:childTnLst>
                              <p:par>
                                <p:cTn id="138" presetID="10" presetClass="exit" presetSubtype="0" fill="hold" grpId="1" nodeType="after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26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28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9500"/>
                            </p:stCondLst>
                            <p:childTnLst>
                              <p:par>
                                <p:cTn id="153" presetID="10" presetClass="exit" presetSubtype="0" fill="hold" grpId="1" nodeType="after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mph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12" grpId="0" animBg="1"/>
      <p:bldP spid="9" grpId="0" animBg="1"/>
      <p:bldP spid="9" grpId="1" animBg="1"/>
      <p:bldP spid="10" grpId="0" animBg="1"/>
      <p:bldP spid="11" grpId="0" animBg="1"/>
      <p:bldP spid="11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39" grpId="0" animBg="1"/>
      <p:bldP spid="39" grpId="1" animBg="1"/>
      <p:bldP spid="26" grpId="0" animBg="1"/>
      <p:bldP spid="3" grpId="0"/>
      <p:bldP spid="3" grpId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</TotalTime>
  <Words>1142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RePack by Diakov</cp:lastModifiedBy>
  <cp:revision>42</cp:revision>
  <dcterms:created xsi:type="dcterms:W3CDTF">2016-04-26T08:16:51Z</dcterms:created>
  <dcterms:modified xsi:type="dcterms:W3CDTF">2016-05-04T15:53:28Z</dcterms:modified>
</cp:coreProperties>
</file>