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11"/>
  </p:notesMasterIdLst>
  <p:sldIdLst>
    <p:sldId id="265" r:id="rId2"/>
    <p:sldId id="300" r:id="rId3"/>
    <p:sldId id="309" r:id="rId4"/>
    <p:sldId id="312" r:id="rId5"/>
    <p:sldId id="314" r:id="rId6"/>
    <p:sldId id="315" r:id="rId7"/>
    <p:sldId id="316" r:id="rId8"/>
    <p:sldId id="313" r:id="rId9"/>
    <p:sldId id="298" r:id="rId10"/>
  </p:sldIdLst>
  <p:sldSz cx="10693400" cy="7569200"/>
  <p:notesSz cx="9866313" cy="67357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32" userDrawn="1">
          <p15:clr>
            <a:srgbClr val="A4A3A4"/>
          </p15:clr>
        </p15:guide>
        <p15:guide id="2" pos="3368" userDrawn="1">
          <p15:clr>
            <a:srgbClr val="A4A3A4"/>
          </p15:clr>
        </p15:guide>
        <p15:guide id="3" orient="horz" pos="300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абриелян Роксана" initials="ГР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361F"/>
    <a:srgbClr val="77B054"/>
    <a:srgbClr val="D6E7CB"/>
    <a:srgbClr val="339933"/>
    <a:srgbClr val="00CC66"/>
    <a:srgbClr val="E2EBD5"/>
    <a:srgbClr val="D0F9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5365" autoAdjust="0"/>
  </p:normalViewPr>
  <p:slideViewPr>
    <p:cSldViewPr>
      <p:cViewPr varScale="1">
        <p:scale>
          <a:sx n="80" d="100"/>
          <a:sy n="80" d="100"/>
        </p:scale>
        <p:origin x="1236" y="102"/>
      </p:cViewPr>
      <p:guideLst>
        <p:guide orient="horz" pos="1232"/>
        <p:guide pos="3368"/>
        <p:guide orient="horz" pos="30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5981" cy="338204"/>
          </a:xfrm>
          <a:prstGeom prst="rect">
            <a:avLst/>
          </a:prstGeom>
        </p:spPr>
        <p:txBody>
          <a:bodyPr vert="horz" lIns="90762" tIns="45381" rIns="90762" bIns="453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8754" y="1"/>
            <a:ext cx="4275981" cy="338204"/>
          </a:xfrm>
          <a:prstGeom prst="rect">
            <a:avLst/>
          </a:prstGeom>
        </p:spPr>
        <p:txBody>
          <a:bodyPr vert="horz" lIns="90762" tIns="45381" rIns="90762" bIns="45381" rtlCol="0"/>
          <a:lstStyle>
            <a:lvl1pPr algn="r">
              <a:defRPr sz="1200"/>
            </a:lvl1pPr>
          </a:lstStyle>
          <a:p>
            <a:fld id="{B9B4B04A-63A7-4BAC-BB2D-12F2EC5B8E8A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27400" y="841375"/>
            <a:ext cx="3211513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2" tIns="45381" rIns="90762" bIns="4538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159" y="3242039"/>
            <a:ext cx="7893996" cy="2652148"/>
          </a:xfrm>
          <a:prstGeom prst="rect">
            <a:avLst/>
          </a:prstGeom>
        </p:spPr>
        <p:txBody>
          <a:bodyPr vert="horz" lIns="90762" tIns="45381" rIns="90762" bIns="4538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397560"/>
            <a:ext cx="4275981" cy="338203"/>
          </a:xfrm>
          <a:prstGeom prst="rect">
            <a:avLst/>
          </a:prstGeom>
        </p:spPr>
        <p:txBody>
          <a:bodyPr vert="horz" lIns="90762" tIns="45381" rIns="90762" bIns="453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8754" y="6397560"/>
            <a:ext cx="4275981" cy="338203"/>
          </a:xfrm>
          <a:prstGeom prst="rect">
            <a:avLst/>
          </a:prstGeom>
        </p:spPr>
        <p:txBody>
          <a:bodyPr vert="horz" lIns="90762" tIns="45381" rIns="90762" bIns="45381" rtlCol="0" anchor="b"/>
          <a:lstStyle>
            <a:lvl1pPr algn="r">
              <a:defRPr sz="1200"/>
            </a:lvl1pPr>
          </a:lstStyle>
          <a:p>
            <a:fld id="{3CC5BE26-4B56-4A8B-8DB0-F3AEEF62E3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620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5BE26-4B56-4A8B-8DB0-F3AEEF62E35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348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51361"/>
            <a:ext cx="9089390" cy="16224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9213"/>
            <a:ext cx="7485380" cy="193435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5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8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0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1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3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3119"/>
            <a:ext cx="2406015" cy="645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3119"/>
            <a:ext cx="7039822" cy="645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63915"/>
            <a:ext cx="9089390" cy="1503327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8150"/>
            <a:ext cx="9089390" cy="1655762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67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3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50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6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83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300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17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33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6147"/>
            <a:ext cx="4722918" cy="499532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6147"/>
            <a:ext cx="4722918" cy="499532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4310"/>
            <a:ext cx="4724775" cy="70610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672" indent="0">
              <a:buNone/>
              <a:defRPr sz="2300" b="1"/>
            </a:lvl2pPr>
            <a:lvl3pPr marL="1043344" indent="0">
              <a:buNone/>
              <a:defRPr sz="2100" b="1"/>
            </a:lvl3pPr>
            <a:lvl4pPr marL="1565018" indent="0">
              <a:buNone/>
              <a:defRPr sz="1800" b="1"/>
            </a:lvl4pPr>
            <a:lvl5pPr marL="2086691" indent="0">
              <a:buNone/>
              <a:defRPr sz="1800" b="1"/>
            </a:lvl5pPr>
            <a:lvl6pPr marL="2608363" indent="0">
              <a:buNone/>
              <a:defRPr sz="1800" b="1"/>
            </a:lvl6pPr>
            <a:lvl7pPr marL="3130035" indent="0">
              <a:buNone/>
              <a:defRPr sz="1800" b="1"/>
            </a:lvl7pPr>
            <a:lvl8pPr marL="3651708" indent="0">
              <a:buNone/>
              <a:defRPr sz="1800" b="1"/>
            </a:lvl8pPr>
            <a:lvl9pPr marL="417338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400420"/>
            <a:ext cx="4724775" cy="436105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2" y="1694310"/>
            <a:ext cx="4726631" cy="70610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672" indent="0">
              <a:buNone/>
              <a:defRPr sz="2300" b="1"/>
            </a:lvl2pPr>
            <a:lvl3pPr marL="1043344" indent="0">
              <a:buNone/>
              <a:defRPr sz="2100" b="1"/>
            </a:lvl3pPr>
            <a:lvl4pPr marL="1565018" indent="0">
              <a:buNone/>
              <a:defRPr sz="1800" b="1"/>
            </a:lvl4pPr>
            <a:lvl5pPr marL="2086691" indent="0">
              <a:buNone/>
              <a:defRPr sz="1800" b="1"/>
            </a:lvl5pPr>
            <a:lvl6pPr marL="2608363" indent="0">
              <a:buNone/>
              <a:defRPr sz="1800" b="1"/>
            </a:lvl6pPr>
            <a:lvl7pPr marL="3130035" indent="0">
              <a:buNone/>
              <a:defRPr sz="1800" b="1"/>
            </a:lvl7pPr>
            <a:lvl8pPr marL="3651708" indent="0">
              <a:buNone/>
              <a:defRPr sz="1800" b="1"/>
            </a:lvl8pPr>
            <a:lvl9pPr marL="417338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102" y="2400420"/>
            <a:ext cx="4726631" cy="436105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3" y="301366"/>
            <a:ext cx="3518055" cy="128255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367"/>
            <a:ext cx="5977908" cy="6460102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3" y="1583928"/>
            <a:ext cx="3518055" cy="5177544"/>
          </a:xfrm>
        </p:spPr>
        <p:txBody>
          <a:bodyPr/>
          <a:lstStyle>
            <a:lvl1pPr marL="0" indent="0">
              <a:buNone/>
              <a:defRPr sz="1600"/>
            </a:lvl1pPr>
            <a:lvl2pPr marL="521672" indent="0">
              <a:buNone/>
              <a:defRPr sz="1400"/>
            </a:lvl2pPr>
            <a:lvl3pPr marL="1043344" indent="0">
              <a:buNone/>
              <a:defRPr sz="1100"/>
            </a:lvl3pPr>
            <a:lvl4pPr marL="1565018" indent="0">
              <a:buNone/>
              <a:defRPr sz="1000"/>
            </a:lvl4pPr>
            <a:lvl5pPr marL="2086691" indent="0">
              <a:buNone/>
              <a:defRPr sz="1000"/>
            </a:lvl5pPr>
            <a:lvl6pPr marL="2608363" indent="0">
              <a:buNone/>
              <a:defRPr sz="1000"/>
            </a:lvl6pPr>
            <a:lvl7pPr marL="3130035" indent="0">
              <a:buNone/>
              <a:defRPr sz="1000"/>
            </a:lvl7pPr>
            <a:lvl8pPr marL="3651708" indent="0">
              <a:buNone/>
              <a:defRPr sz="1000"/>
            </a:lvl8pPr>
            <a:lvl9pPr marL="417338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8441"/>
            <a:ext cx="6416040" cy="62551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6322"/>
            <a:ext cx="6416040" cy="4541520"/>
          </a:xfrm>
        </p:spPr>
        <p:txBody>
          <a:bodyPr/>
          <a:lstStyle>
            <a:lvl1pPr marL="0" indent="0">
              <a:buNone/>
              <a:defRPr sz="3700"/>
            </a:lvl1pPr>
            <a:lvl2pPr marL="521672" indent="0">
              <a:buNone/>
              <a:defRPr sz="3200"/>
            </a:lvl2pPr>
            <a:lvl3pPr marL="1043344" indent="0">
              <a:buNone/>
              <a:defRPr sz="2700"/>
            </a:lvl3pPr>
            <a:lvl4pPr marL="1565018" indent="0">
              <a:buNone/>
              <a:defRPr sz="2300"/>
            </a:lvl4pPr>
            <a:lvl5pPr marL="2086691" indent="0">
              <a:buNone/>
              <a:defRPr sz="2300"/>
            </a:lvl5pPr>
            <a:lvl6pPr marL="2608363" indent="0">
              <a:buNone/>
              <a:defRPr sz="2300"/>
            </a:lvl6pPr>
            <a:lvl7pPr marL="3130035" indent="0">
              <a:buNone/>
              <a:defRPr sz="2300"/>
            </a:lvl7pPr>
            <a:lvl8pPr marL="3651708" indent="0">
              <a:buNone/>
              <a:defRPr sz="2300"/>
            </a:lvl8pPr>
            <a:lvl9pPr marL="4173380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23952"/>
            <a:ext cx="6416040" cy="888329"/>
          </a:xfrm>
        </p:spPr>
        <p:txBody>
          <a:bodyPr/>
          <a:lstStyle>
            <a:lvl1pPr marL="0" indent="0">
              <a:buNone/>
              <a:defRPr sz="1600"/>
            </a:lvl1pPr>
            <a:lvl2pPr marL="521672" indent="0">
              <a:buNone/>
              <a:defRPr sz="1400"/>
            </a:lvl2pPr>
            <a:lvl3pPr marL="1043344" indent="0">
              <a:buNone/>
              <a:defRPr sz="1100"/>
            </a:lvl3pPr>
            <a:lvl4pPr marL="1565018" indent="0">
              <a:buNone/>
              <a:defRPr sz="1000"/>
            </a:lvl4pPr>
            <a:lvl5pPr marL="2086691" indent="0">
              <a:buNone/>
              <a:defRPr sz="1000"/>
            </a:lvl5pPr>
            <a:lvl6pPr marL="2608363" indent="0">
              <a:buNone/>
              <a:defRPr sz="1000"/>
            </a:lvl6pPr>
            <a:lvl7pPr marL="3130035" indent="0">
              <a:buNone/>
              <a:defRPr sz="1000"/>
            </a:lvl7pPr>
            <a:lvl8pPr marL="3651708" indent="0">
              <a:buNone/>
              <a:defRPr sz="1000"/>
            </a:lvl8pPr>
            <a:lvl9pPr marL="417338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3119"/>
            <a:ext cx="9624060" cy="1261533"/>
          </a:xfrm>
          <a:prstGeom prst="rect">
            <a:avLst/>
          </a:prstGeom>
        </p:spPr>
        <p:txBody>
          <a:bodyPr vert="horz" lIns="104333" tIns="52168" rIns="104333" bIns="5216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6147"/>
            <a:ext cx="9624060" cy="4995322"/>
          </a:xfrm>
          <a:prstGeom prst="rect">
            <a:avLst/>
          </a:prstGeom>
        </p:spPr>
        <p:txBody>
          <a:bodyPr vert="horz" lIns="104333" tIns="52168" rIns="104333" bIns="5216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15527"/>
            <a:ext cx="2495127" cy="402990"/>
          </a:xfrm>
          <a:prstGeom prst="rect">
            <a:avLst/>
          </a:prstGeom>
        </p:spPr>
        <p:txBody>
          <a:bodyPr vert="horz" lIns="104333" tIns="52168" rIns="104333" bIns="5216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1" y="7015527"/>
            <a:ext cx="3386243" cy="402990"/>
          </a:xfrm>
          <a:prstGeom prst="rect">
            <a:avLst/>
          </a:prstGeom>
        </p:spPr>
        <p:txBody>
          <a:bodyPr vert="horz" lIns="104333" tIns="52168" rIns="104333" bIns="5216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15527"/>
            <a:ext cx="2495127" cy="402990"/>
          </a:xfrm>
          <a:prstGeom prst="rect">
            <a:avLst/>
          </a:prstGeom>
        </p:spPr>
        <p:txBody>
          <a:bodyPr vert="horz" lIns="104333" tIns="52168" rIns="104333" bIns="5216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defTabSz="1043344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255" indent="-391255" algn="l" defTabSz="1043344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719" indent="-326045" algn="l" defTabSz="104334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4182" indent="-260836" algn="l" defTabSz="10433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854" indent="-260836" algn="l" defTabSz="1043344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7526" indent="-260836" algn="l" defTabSz="1043344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9199" indent="-260836" algn="l" defTabSz="10433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90870" indent="-260836" algn="l" defTabSz="10433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2545" indent="-260836" algn="l" defTabSz="10433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4217" indent="-260836" algn="l" defTabSz="10433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3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672" algn="l" defTabSz="10433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344" algn="l" defTabSz="10433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5018" algn="l" defTabSz="10433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691" algn="l" defTabSz="10433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8363" algn="l" defTabSz="10433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0035" algn="l" defTabSz="10433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1708" algn="l" defTabSz="10433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3380" algn="l" defTabSz="10433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hyperlink" Target="mailto:prava-studentov@inbox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6400" y="5308600"/>
            <a:ext cx="5029200" cy="1676400"/>
          </a:xfrm>
          <a:noFill/>
          <a:ln w="50800">
            <a:noFill/>
          </a:ln>
          <a:effectLst/>
        </p:spPr>
        <p:txBody>
          <a:bodyPr>
            <a:normAutofit/>
          </a:bodyPr>
          <a:lstStyle/>
          <a:p>
            <a:r>
              <a:rPr lang="ru-RU" sz="1800" dirty="0" smtClean="0">
                <a:latin typeface="Trebuchet MS" panose="020B0603020202020204" pitchFamily="34" charset="0"/>
                <a:cs typeface="Arial" pitchFamily="34" charset="0"/>
              </a:rPr>
              <a:t>Фонд социальной помощи студентам, попавшим в трудную жизненную ситуацию</a:t>
            </a:r>
            <a:r>
              <a:rPr lang="en-US" sz="1800" dirty="0" smtClean="0"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Trebuchet MS" panose="020B0603020202020204" pitchFamily="34" charset="0"/>
                <a:cs typeface="Arial" pitchFamily="34" charset="0"/>
              </a:rPr>
              <a:t>в Ярославской области</a:t>
            </a:r>
            <a:r>
              <a:rPr lang="en-US" sz="1800" dirty="0" smtClean="0">
                <a:latin typeface="Trebuchet MS" panose="020B0603020202020204" pitchFamily="34" charset="0"/>
                <a:cs typeface="Arial" pitchFamily="34" charset="0"/>
              </a:rPr>
              <a:t> 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>«СТУДФОНД»</a:t>
            </a:r>
            <a:endParaRPr lang="ru-RU" sz="7000" b="1" dirty="0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11042" y="6196228"/>
            <a:ext cx="44958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086" y="16681"/>
            <a:ext cx="5412614" cy="54126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4416503" y="1722438"/>
            <a:ext cx="2728911" cy="14289"/>
          </a:xfrm>
          <a:prstGeom prst="line">
            <a:avLst/>
          </a:prstGeom>
          <a:ln w="2857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699" y="1570380"/>
            <a:ext cx="2498725" cy="1207010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7138271" y="1708491"/>
            <a:ext cx="0" cy="914400"/>
          </a:xfrm>
          <a:prstGeom prst="line">
            <a:avLst/>
          </a:prstGeom>
          <a:ln w="2857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698" y="4514682"/>
            <a:ext cx="2887784" cy="10180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698" y="3094380"/>
            <a:ext cx="2539401" cy="1066800"/>
          </a:xfrm>
          <a:prstGeom prst="rect">
            <a:avLst/>
          </a:prstGeom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4508499" y="3170580"/>
            <a:ext cx="2667000" cy="0"/>
          </a:xfrm>
          <a:prstGeom prst="line">
            <a:avLst/>
          </a:prstGeom>
          <a:ln w="2857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161210" y="3156291"/>
            <a:ext cx="0" cy="914400"/>
          </a:xfrm>
          <a:prstGeom prst="line">
            <a:avLst/>
          </a:prstGeom>
          <a:ln w="2857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508499" y="4594573"/>
            <a:ext cx="2667000" cy="0"/>
          </a:xfrm>
          <a:prstGeom prst="line">
            <a:avLst/>
          </a:prstGeom>
          <a:ln w="2857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161210" y="4580284"/>
            <a:ext cx="0" cy="914400"/>
          </a:xfrm>
          <a:prstGeom prst="line">
            <a:avLst/>
          </a:prstGeom>
          <a:ln w="2857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965200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7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693400" cy="1396064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МЕРОПРИЯТИЯ ФОНДА:</a:t>
            </a:r>
            <a:endParaRPr lang="ru-RU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4701" y="4622800"/>
            <a:ext cx="4114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Координатор «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СТУДФОНДа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» Артём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Таттыбаев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в Ярославской областной думе встретился с молодежными лидерами ФРГ.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cs typeface="MV Boli" panose="02000500030200090000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61100" y="4608047"/>
            <a:ext cx="3657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Открытие Всероссийской молодежной конференции «Молодежь. Образование. Экономика»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03543" y="3349498"/>
            <a:ext cx="0" cy="2936307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698656" y="3154646"/>
            <a:ext cx="0" cy="2936307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6657714"/>
            <a:ext cx="838200" cy="838200"/>
          </a:xfrm>
          <a:prstGeom prst="rect">
            <a:avLst/>
          </a:prstGeom>
        </p:spPr>
      </p:pic>
      <p:pic>
        <p:nvPicPr>
          <p:cNvPr id="2050" name="Picture 2" descr="C:\Users\user\Downloads\IMG_526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8919" y="1803400"/>
            <a:ext cx="4386781" cy="254253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wnloads\IMG_48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1727200"/>
            <a:ext cx="4038600" cy="269292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41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693400" cy="1396064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МЕРОПРИЯТИЯ ФОНДА: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0704" y="4232875"/>
            <a:ext cx="29238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Прием студентов, попавших в трудную жизненную ситуацию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57976" y="4457953"/>
            <a:ext cx="2888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С председателем студенческого совета </a:t>
            </a:r>
            <a:r>
              <a:rPr lang="ru-RU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ЯТЭКа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34577" y="4490858"/>
            <a:ext cx="2930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Лучший студенческий правозащитник России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97172" y="2726702"/>
            <a:ext cx="0" cy="2936307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898900" y="2679057"/>
            <a:ext cx="0" cy="2936307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267713" y="2679057"/>
            <a:ext cx="0" cy="2936307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6657714"/>
            <a:ext cx="838200" cy="838200"/>
          </a:xfrm>
          <a:prstGeom prst="rect">
            <a:avLst/>
          </a:prstGeom>
        </p:spPr>
      </p:pic>
      <p:pic>
        <p:nvPicPr>
          <p:cNvPr id="3074" name="Picture 2" descr="C:\Users\user\Downloads\IMG_45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15" y="1932560"/>
            <a:ext cx="2965069" cy="221465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ownloads\IMG_410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6" t="-231" b="231"/>
          <a:stretch/>
        </p:blipFill>
        <p:spPr bwMode="auto">
          <a:xfrm>
            <a:off x="3975100" y="1932560"/>
            <a:ext cx="3010694" cy="252539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ownloads\IMG_29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0" y="2032000"/>
            <a:ext cx="2385196" cy="238519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75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693400" cy="1396064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МЕРОПРИЯТИЯ ФОНДА: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7792" y="3784600"/>
            <a:ext cx="2923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Встреча с председателем Комитета ГД ФС РФ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57975" y="4040966"/>
            <a:ext cx="28889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XV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Гражданский форум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81179" y="4622800"/>
            <a:ext cx="29306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Встреча со студентами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97172" y="2726702"/>
            <a:ext cx="0" cy="2936307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955728" y="2917495"/>
            <a:ext cx="0" cy="2936307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267934" y="3284314"/>
            <a:ext cx="0" cy="2936307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6657714"/>
            <a:ext cx="838200" cy="838200"/>
          </a:xfrm>
          <a:prstGeom prst="rect">
            <a:avLst/>
          </a:prstGeom>
        </p:spPr>
      </p:pic>
      <p:pic>
        <p:nvPicPr>
          <p:cNvPr id="4098" name="Picture 2" descr="C:\Users\user\Downloads\IMG_489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" r="12345"/>
          <a:stretch/>
        </p:blipFill>
        <p:spPr bwMode="auto">
          <a:xfrm>
            <a:off x="612922" y="1498600"/>
            <a:ext cx="2496711" cy="22146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ownloads\IMG_52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918" y="2184400"/>
            <a:ext cx="3083039" cy="173421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ownloads\IMG_40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532" y="2449993"/>
            <a:ext cx="3060700" cy="204086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66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693400" cy="1396064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МЕРОПРИЯТИЯ ФОНДА: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7792" y="3784600"/>
            <a:ext cx="2726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С ВРИО Губернатора Ярославской области Д.Ю. Мироновым на субботнике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8025" y="4109468"/>
            <a:ext cx="28889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День студента в </a:t>
            </a:r>
            <a:r>
              <a:rPr lang="ru-RU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ЛОФТе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81179" y="4622800"/>
            <a:ext cx="29306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Форум «Энергия будущего»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97172" y="2726702"/>
            <a:ext cx="0" cy="2936307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955728" y="2917495"/>
            <a:ext cx="0" cy="2936307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267934" y="3284314"/>
            <a:ext cx="0" cy="2936307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6657714"/>
            <a:ext cx="838200" cy="838200"/>
          </a:xfrm>
          <a:prstGeom prst="rect">
            <a:avLst/>
          </a:prstGeom>
        </p:spPr>
      </p:pic>
      <p:pic>
        <p:nvPicPr>
          <p:cNvPr id="5122" name="Picture 2" descr="C:\Users\user\Downloads\IMG_49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55" y="1612230"/>
            <a:ext cx="2712862" cy="203464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ownloads\IMG_40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811" y="2032000"/>
            <a:ext cx="3113038" cy="207576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ownloads\IMG_43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943" y="2594214"/>
            <a:ext cx="3046846" cy="202858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32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693400" cy="1396064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МЕРОПРИЯТИЯ ФОНДА: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7792" y="3784600"/>
            <a:ext cx="2726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Встреча с Председателем Совета ветеранов Ярославской области </a:t>
            </a:r>
            <a:r>
              <a:rPr lang="ru-R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Каменецким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А.Ф.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35668" y="4385648"/>
            <a:ext cx="2412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С ректором </a:t>
            </a:r>
            <a:r>
              <a:rPr lang="ru-RU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ЯргУ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им. П.Г. Демидова </a:t>
            </a:r>
            <a:r>
              <a:rPr lang="ru-RU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Русаковым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А.И.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75866" y="5080000"/>
            <a:ext cx="2930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С </a:t>
            </a:r>
            <a:r>
              <a:rPr lang="ru-RU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депатутом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ГД ФС РФ Грибовым А.С.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97172" y="2726702"/>
            <a:ext cx="0" cy="2936307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955728" y="2917495"/>
            <a:ext cx="0" cy="2936307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267934" y="3284314"/>
            <a:ext cx="0" cy="2936307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6657714"/>
            <a:ext cx="838200" cy="838200"/>
          </a:xfrm>
          <a:prstGeom prst="rect">
            <a:avLst/>
          </a:prstGeom>
        </p:spPr>
      </p:pic>
      <p:pic>
        <p:nvPicPr>
          <p:cNvPr id="6146" name="Picture 2" descr="C:\Users\user\Downloads\IMG_48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92" y="1474907"/>
            <a:ext cx="2844800" cy="21336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ownloads\IMG_38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025" y="2026937"/>
            <a:ext cx="2380565" cy="238056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ownloads\FullSizeRend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440" y="2217459"/>
            <a:ext cx="3155324" cy="278209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693400" cy="1396064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Trebuchet MS" panose="020B0603020202020204" pitchFamily="34" charset="0"/>
              </a:rPr>
              <a:t>ОКАЗАННАЯ ПОМОЩЬ 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7475" y="4978400"/>
            <a:ext cx="32396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Руководитель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«СТУДФОНДА»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Анна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Лапенко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совместно со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студентами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столичных вузов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поздравила детей, находящихся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в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Истринском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центре для несовершеннолетних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5841" y="5193844"/>
            <a:ext cx="273652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«СТУДФОНД» помог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Татьяне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Субботиной, студентке 1-го курса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РАНХиГС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, поставить диагноз, а также пройти реабилитацию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97172" y="3349498"/>
            <a:ext cx="0" cy="2936307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964483" y="3349498"/>
            <a:ext cx="0" cy="2936307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391293" y="3311478"/>
            <a:ext cx="0" cy="2936307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6657714"/>
            <a:ext cx="838200" cy="8382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8" r="16688"/>
          <a:stretch/>
        </p:blipFill>
        <p:spPr>
          <a:xfrm>
            <a:off x="459280" y="1963261"/>
            <a:ext cx="2811939" cy="2811939"/>
          </a:xfrm>
          <a:prstGeom prst="flowChartConnector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8" r="16688"/>
          <a:stretch/>
        </p:blipFill>
        <p:spPr>
          <a:xfrm>
            <a:off x="3933832" y="1963261"/>
            <a:ext cx="2811940" cy="2811940"/>
          </a:xfrm>
          <a:prstGeom prst="flowChartConnector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7426747" y="5565856"/>
            <a:ext cx="32396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«СТУДФОНД»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отправил тонну гуманитарной помощи для молодежи Сирии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8" r="16688"/>
          <a:stretch/>
        </p:blipFill>
        <p:spPr>
          <a:xfrm>
            <a:off x="7353483" y="1958284"/>
            <a:ext cx="2816916" cy="2816916"/>
          </a:xfrm>
          <a:prstGeom prst="flowChartConnector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664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510636" y="3387255"/>
            <a:ext cx="7775388" cy="1676400"/>
          </a:xfrm>
          <a:prstGeom prst="rect">
            <a:avLst/>
          </a:prstGeom>
          <a:noFill/>
          <a:ln w="50800">
            <a:noFill/>
          </a:ln>
          <a:effectLst/>
        </p:spPr>
        <p:txBody>
          <a:bodyPr>
            <a:normAutofit/>
          </a:bodyPr>
          <a:lstStyle>
            <a:lvl1pPr algn="ctr" defTabSz="1043344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atin typeface="Trebuchet MS" panose="020B0603020202020204" pitchFamily="34" charset="0"/>
                <a:cs typeface="Arial" pitchFamily="34" charset="0"/>
              </a:rPr>
              <a:t>ДОПОЛНИТЕЛЬНЫЕ УСЛОВИЯ И ОСОБЫЕ ПРЕДЛОЖЕНИЯ РАССМАТРИВАЮТСЯ ИНДИВИДУАЛЬНО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>РАДЫ СОТРУДНИЧЕСТВУ</a:t>
            </a:r>
            <a:endParaRPr lang="ru-RU" sz="7000" b="1" dirty="0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802861" y="4155158"/>
            <a:ext cx="5031258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6309060" y="6326458"/>
            <a:ext cx="2949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rebuchet MS" panose="020B0603020202020204" pitchFamily="34" charset="0"/>
              </a:rPr>
              <a:t>https://vk.com/studfond2020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09060" y="6792328"/>
            <a:ext cx="41127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rebuchet MS" panose="020B0603020202020204" pitchFamily="34" charset="0"/>
              </a:rPr>
              <a:t>https://www.instagram.com/studcampus/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073" y="6303913"/>
            <a:ext cx="410175" cy="4101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34073" y="6816506"/>
            <a:ext cx="410175" cy="40164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92092" y="5009955"/>
            <a:ext cx="53467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endParaRPr lang="ru-RU" dirty="0" smtClean="0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fontAlgn="base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Контакты</a:t>
            </a:r>
          </a:p>
          <a:p>
            <a:pPr fontAlgn="base"/>
            <a:r>
              <a:rPr lang="ru-RU" sz="1600" b="1" dirty="0" err="1" smtClean="0">
                <a:latin typeface="Trebuchet MS" panose="020B0603020202020204" pitchFamily="34" charset="0"/>
              </a:rPr>
              <a:t>Лапенко</a:t>
            </a:r>
            <a:r>
              <a:rPr lang="ru-RU" sz="1600" b="1" dirty="0" smtClean="0">
                <a:latin typeface="Trebuchet MS" panose="020B0603020202020204" pitchFamily="34" charset="0"/>
              </a:rPr>
              <a:t> Анна </a:t>
            </a:r>
            <a:r>
              <a:rPr lang="ru-RU" sz="1600" dirty="0" smtClean="0">
                <a:latin typeface="Trebuchet MS" panose="020B0603020202020204" pitchFamily="34" charset="0"/>
              </a:rPr>
              <a:t>– Руководитель Фонда социальной помощи студентам «</a:t>
            </a:r>
            <a:r>
              <a:rPr lang="ru-RU" sz="1600" dirty="0" err="1" smtClean="0">
                <a:latin typeface="Trebuchet MS" panose="020B0603020202020204" pitchFamily="34" charset="0"/>
              </a:rPr>
              <a:t>СтудФонд</a:t>
            </a:r>
            <a:r>
              <a:rPr lang="ru-RU" sz="1600" dirty="0" smtClean="0">
                <a:latin typeface="Trebuchet MS" panose="020B0603020202020204" pitchFamily="34" charset="0"/>
              </a:rPr>
              <a:t>»</a:t>
            </a:r>
          </a:p>
          <a:p>
            <a:pPr fontAlgn="base"/>
            <a:r>
              <a:rPr lang="ru-RU" sz="1600" b="1" dirty="0" smtClean="0">
                <a:latin typeface="Trebuchet MS" panose="020B0603020202020204" pitchFamily="34" charset="0"/>
              </a:rPr>
              <a:t>Горячая </a:t>
            </a:r>
            <a:r>
              <a:rPr lang="ru-RU" sz="1600" b="1" dirty="0">
                <a:latin typeface="Trebuchet MS" panose="020B0603020202020204" pitchFamily="34" charset="0"/>
              </a:rPr>
              <a:t>линия:</a:t>
            </a:r>
            <a:r>
              <a:rPr lang="ru-RU" sz="1600" dirty="0">
                <a:latin typeface="Trebuchet MS" panose="020B0603020202020204" pitchFamily="34" charset="0"/>
              </a:rPr>
              <a:t> </a:t>
            </a:r>
            <a:r>
              <a:rPr lang="ru-RU" sz="1600" b="1" dirty="0">
                <a:latin typeface="Trebuchet MS" panose="020B0603020202020204" pitchFamily="34" charset="0"/>
              </a:rPr>
              <a:t>8 800 301-66-06</a:t>
            </a:r>
            <a:r>
              <a:rPr lang="ru-RU" sz="1600" dirty="0">
                <a:latin typeface="Trebuchet MS" panose="020B0603020202020204" pitchFamily="34" charset="0"/>
              </a:rPr>
              <a:t/>
            </a:r>
            <a:br>
              <a:rPr lang="ru-RU" sz="1600" dirty="0">
                <a:latin typeface="Trebuchet MS" panose="020B0603020202020204" pitchFamily="34" charset="0"/>
              </a:rPr>
            </a:br>
            <a:r>
              <a:rPr lang="ru-RU" sz="1600" b="1" dirty="0">
                <a:latin typeface="Trebuchet MS" panose="020B0603020202020204" pitchFamily="34" charset="0"/>
              </a:rPr>
              <a:t>E-</a:t>
            </a:r>
            <a:r>
              <a:rPr lang="ru-RU" sz="1600" b="1" dirty="0" err="1">
                <a:latin typeface="Trebuchet MS" panose="020B0603020202020204" pitchFamily="34" charset="0"/>
              </a:rPr>
              <a:t>mail</a:t>
            </a:r>
            <a:r>
              <a:rPr lang="ru-RU" sz="1600" b="1" dirty="0">
                <a:latin typeface="Trebuchet MS" panose="020B0603020202020204" pitchFamily="34" charset="0"/>
              </a:rPr>
              <a:t>:</a:t>
            </a:r>
            <a:r>
              <a:rPr lang="ru-RU" sz="1600" dirty="0">
                <a:latin typeface="Trebuchet MS" panose="020B0603020202020204" pitchFamily="34" charset="0"/>
              </a:rPr>
              <a:t> </a:t>
            </a:r>
            <a:r>
              <a:rPr lang="ru-RU" sz="1600" dirty="0" smtClean="0">
                <a:latin typeface="Trebuchet MS" panose="020B0603020202020204" pitchFamily="34" charset="0"/>
                <a:hlinkClick r:id="rId4"/>
              </a:rPr>
              <a:t>prava-studentov@inbox.ru</a:t>
            </a:r>
            <a:endParaRPr lang="ru-RU" sz="1600" dirty="0" smtClean="0">
              <a:latin typeface="Trebuchet MS" panose="020B0603020202020204" pitchFamily="34" charset="0"/>
            </a:endParaRPr>
          </a:p>
          <a:p>
            <a:pPr fontAlgn="base"/>
            <a:r>
              <a:rPr lang="ru-RU" sz="1600" b="1" dirty="0" err="1" smtClean="0">
                <a:latin typeface="Trebuchet MS" panose="020B0603020202020204" pitchFamily="34" charset="0"/>
              </a:rPr>
              <a:t>Таттыбаев</a:t>
            </a:r>
            <a:r>
              <a:rPr lang="ru-RU" sz="1600" b="1" dirty="0" smtClean="0">
                <a:latin typeface="Trebuchet MS" panose="020B0603020202020204" pitchFamily="34" charset="0"/>
              </a:rPr>
              <a:t> Артём – </a:t>
            </a:r>
            <a:r>
              <a:rPr lang="ru-RU" sz="1600" dirty="0" smtClean="0">
                <a:latin typeface="Trebuchet MS" panose="020B0603020202020204" pitchFamily="34" charset="0"/>
              </a:rPr>
              <a:t>Координатор Фонда социальной помощи студентам «</a:t>
            </a:r>
            <a:r>
              <a:rPr lang="ru-RU" sz="1600" dirty="0" err="1" smtClean="0">
                <a:latin typeface="Trebuchet MS" panose="020B0603020202020204" pitchFamily="34" charset="0"/>
              </a:rPr>
              <a:t>СтудФонд</a:t>
            </a:r>
            <a:r>
              <a:rPr lang="ru-RU" sz="1600" dirty="0" smtClean="0">
                <a:latin typeface="Trebuchet MS" panose="020B0603020202020204" pitchFamily="34" charset="0"/>
              </a:rPr>
              <a:t>» в Ярославской области </a:t>
            </a:r>
            <a:endParaRPr lang="ru-RU" sz="1600" b="1" dirty="0"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80100" y="5468865"/>
            <a:ext cx="3667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Социальные сети: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80100" y="5887119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rebuchet MS" panose="020B0603020202020204" pitchFamily="34" charset="0"/>
              </a:rPr>
              <a:t>Официальный сайт: </a:t>
            </a:r>
            <a:r>
              <a:rPr lang="ru-RU" sz="1600" dirty="0" err="1" smtClean="0">
                <a:latin typeface="Trebuchet MS" panose="020B0603020202020204" pitchFamily="34" charset="0"/>
              </a:rPr>
              <a:t>студфонд.рф</a:t>
            </a:r>
            <a:r>
              <a:rPr lang="ru-RU" sz="1600" dirty="0" smtClean="0">
                <a:latin typeface="Trebuchet MS" panose="020B0603020202020204" pitchFamily="34" charset="0"/>
              </a:rPr>
              <a:t> </a:t>
            </a:r>
            <a:endParaRPr lang="ru-RU" sz="1600" dirty="0">
              <a:latin typeface="Trebuchet MS" panose="020B0603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264" y="200640"/>
            <a:ext cx="3086871" cy="308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2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1613</TotalTime>
  <Words>222</Words>
  <Application>Microsoft Office PowerPoint</Application>
  <PresentationFormat>Произвольный</PresentationFormat>
  <Paragraphs>38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MV Boli</vt:lpstr>
      <vt:lpstr>Trebuchet MS</vt:lpstr>
      <vt:lpstr>Тема Office</vt:lpstr>
      <vt:lpstr>Фонд социальной помощи студентам, попавшим в трудную жизненную ситуацию в Ярославской области    «СТУДФОНД»</vt:lpstr>
      <vt:lpstr>Презентация PowerPoint</vt:lpstr>
      <vt:lpstr>МЕРОПРИЯТИЯ ФОНДА:</vt:lpstr>
      <vt:lpstr>МЕРОПРИЯТИЯ ФОНДА:</vt:lpstr>
      <vt:lpstr>МЕРОПРИЯТИЯ ФОНДА:</vt:lpstr>
      <vt:lpstr>МЕРОПРИЯТИЯ ФОНДА:</vt:lpstr>
      <vt:lpstr>МЕРОПРИЯТИЯ ФОНДА:</vt:lpstr>
      <vt:lpstr>ОКАЗАННАЯ ПОМОЩЬ 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Габриелян Роксана</dc:creator>
  <cp:lastModifiedBy>Таттыбаева Екатерина Викторовна</cp:lastModifiedBy>
  <cp:revision>274</cp:revision>
  <cp:lastPrinted>2017-09-26T09:41:45Z</cp:lastPrinted>
  <dcterms:created xsi:type="dcterms:W3CDTF">2016-07-21T08:50:24Z</dcterms:created>
  <dcterms:modified xsi:type="dcterms:W3CDTF">2017-09-26T09:42:30Z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2016-05-25T00:00:00Z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2016-07-21T00:00:00Z</vt:filetime>
  </property>
</Properties>
</file>